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7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967" y="375934"/>
            <a:ext cx="622998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1875" y="1915179"/>
            <a:ext cx="3706495" cy="1190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17.png"/><Relationship Id="rId7" Type="http://schemas.openxmlformats.org/officeDocument/2006/relationships/image" Target="../media/image2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17.png"/><Relationship Id="rId7" Type="http://schemas.openxmlformats.org/officeDocument/2006/relationships/image" Target="../media/image2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393" y="3214865"/>
            <a:ext cx="2517775" cy="925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495"/>
              </a:spcBef>
            </a:pPr>
            <a:r>
              <a:rPr sz="2100" b="1" spc="-90" dirty="0">
                <a:solidFill>
                  <a:srgbClr val="F6F6F6"/>
                </a:solidFill>
                <a:latin typeface="Tahoma"/>
                <a:cs typeface="Tahoma"/>
              </a:rPr>
              <a:t>Introduction</a:t>
            </a:r>
            <a:r>
              <a:rPr sz="2100" b="1" spc="-8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100" b="1" spc="-65" dirty="0">
                <a:solidFill>
                  <a:srgbClr val="F6F6F6"/>
                </a:solidFill>
                <a:latin typeface="Tahoma"/>
                <a:cs typeface="Tahoma"/>
              </a:rPr>
              <a:t>to</a:t>
            </a:r>
            <a:r>
              <a:rPr sz="2100" b="1" spc="-7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100" b="1" spc="-25" dirty="0">
                <a:solidFill>
                  <a:srgbClr val="F6F6F6"/>
                </a:solidFill>
                <a:latin typeface="Tahoma"/>
                <a:cs typeface="Tahoma"/>
              </a:rPr>
              <a:t>NLP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700" dirty="0">
                <a:solidFill>
                  <a:srgbClr val="F6F6F6"/>
                </a:solidFill>
                <a:latin typeface="Tahoma"/>
                <a:cs typeface="Tahoma"/>
              </a:rPr>
              <a:t>What</a:t>
            </a:r>
            <a:r>
              <a:rPr sz="1700" spc="-2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55" dirty="0">
                <a:solidFill>
                  <a:srgbClr val="F6F6F6"/>
                </a:solidFill>
                <a:latin typeface="Tahoma"/>
                <a:cs typeface="Tahoma"/>
              </a:rPr>
              <a:t>is</a:t>
            </a:r>
            <a:r>
              <a:rPr sz="1700" spc="-2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120" dirty="0">
                <a:solidFill>
                  <a:srgbClr val="F6F6F6"/>
                </a:solidFill>
                <a:latin typeface="Tahoma"/>
                <a:cs typeface="Tahoma"/>
              </a:rPr>
              <a:t>NLP</a:t>
            </a:r>
            <a:r>
              <a:rPr sz="1700" spc="-2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-50" dirty="0">
                <a:solidFill>
                  <a:srgbClr val="F6F6F6"/>
                </a:solidFill>
                <a:latin typeface="Tahoma"/>
                <a:cs typeface="Tahoma"/>
              </a:rPr>
              <a:t>?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18" y="4604287"/>
            <a:ext cx="1200056" cy="3456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3.</a:t>
            </a:r>
            <a:r>
              <a:rPr spc="-280" dirty="0"/>
              <a:t> </a:t>
            </a:r>
            <a:r>
              <a:rPr spc="-30" dirty="0"/>
              <a:t>Virtual</a:t>
            </a:r>
            <a:r>
              <a:rPr spc="-180" dirty="0"/>
              <a:t> </a:t>
            </a:r>
            <a:r>
              <a:rPr spc="-10" dirty="0"/>
              <a:t>Assistants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1445" y="2093079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Text</a:t>
            </a:r>
            <a:r>
              <a:rPr sz="800" spc="-3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based</a:t>
            </a:r>
            <a:r>
              <a:rPr sz="800" spc="-35" dirty="0">
                <a:latin typeface="Verdana"/>
                <a:cs typeface="Verdana"/>
              </a:rPr>
              <a:t> Gen </a:t>
            </a:r>
            <a:r>
              <a:rPr sz="800" spc="-75" dirty="0">
                <a:latin typeface="Verdana"/>
                <a:cs typeface="Verdana"/>
              </a:rPr>
              <a:t>AI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tools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9639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AFFFF"/>
                </a:solidFill>
                <a:latin typeface="Verdana"/>
                <a:cs typeface="Verdana"/>
              </a:rPr>
              <a:t>Virtual</a:t>
            </a: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256199" y="1901275"/>
            <a:ext cx="1995805" cy="333375"/>
            <a:chOff x="6256199" y="1901275"/>
            <a:chExt cx="1995805" cy="333375"/>
          </a:xfrm>
        </p:grpSpPr>
        <p:sp>
          <p:nvSpPr>
            <p:cNvPr id="45" name="object 45"/>
            <p:cNvSpPr/>
            <p:nvPr/>
          </p:nvSpPr>
          <p:spPr>
            <a:xfrm>
              <a:off x="6268899" y="1913975"/>
              <a:ext cx="1970405" cy="307975"/>
            </a:xfrm>
            <a:custGeom>
              <a:avLst/>
              <a:gdLst/>
              <a:ahLst/>
              <a:cxnLst/>
              <a:rect l="l" t="t" r="r" b="b"/>
              <a:pathLst>
                <a:path w="1970404" h="307975">
                  <a:moveTo>
                    <a:pt x="19190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919099" y="0"/>
                  </a:lnTo>
                  <a:lnTo>
                    <a:pt x="1955374" y="15025"/>
                  </a:lnTo>
                  <a:lnTo>
                    <a:pt x="1970399" y="51300"/>
                  </a:lnTo>
                  <a:lnTo>
                    <a:pt x="1970399" y="256498"/>
                  </a:lnTo>
                  <a:lnTo>
                    <a:pt x="1966368" y="276467"/>
                  </a:lnTo>
                  <a:lnTo>
                    <a:pt x="1955374" y="292774"/>
                  </a:lnTo>
                  <a:lnTo>
                    <a:pt x="1939067" y="303768"/>
                  </a:lnTo>
                  <a:lnTo>
                    <a:pt x="19190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68899" y="1913975"/>
              <a:ext cx="1970405" cy="307975"/>
            </a:xfrm>
            <a:custGeom>
              <a:avLst/>
              <a:gdLst/>
              <a:ahLst/>
              <a:cxnLst/>
              <a:rect l="l" t="t" r="r" b="b"/>
              <a:pathLst>
                <a:path w="1970404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919099" y="0"/>
                  </a:lnTo>
                  <a:lnTo>
                    <a:pt x="1955374" y="15025"/>
                  </a:lnTo>
                  <a:lnTo>
                    <a:pt x="1970399" y="51300"/>
                  </a:lnTo>
                  <a:lnTo>
                    <a:pt x="1970399" y="256498"/>
                  </a:lnTo>
                  <a:lnTo>
                    <a:pt x="1966368" y="276467"/>
                  </a:lnTo>
                  <a:lnTo>
                    <a:pt x="1955374" y="292774"/>
                  </a:lnTo>
                  <a:lnTo>
                    <a:pt x="1939067" y="303768"/>
                  </a:lnTo>
                  <a:lnTo>
                    <a:pt x="19190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354758" y="1916999"/>
            <a:ext cx="17983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solidFill>
                  <a:srgbClr val="F6F6F6"/>
                </a:solidFill>
                <a:latin typeface="Verdana"/>
                <a:cs typeface="Verdana"/>
              </a:rPr>
              <a:t>Virtual</a:t>
            </a: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F6F6F6"/>
                </a:solidFill>
                <a:latin typeface="Verdana"/>
                <a:cs typeface="Verdana"/>
              </a:rPr>
              <a:t>Assistants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30724" y="1899924"/>
            <a:ext cx="2123440" cy="333375"/>
            <a:chOff x="3630724" y="1899924"/>
            <a:chExt cx="2123440" cy="333375"/>
          </a:xfrm>
        </p:grpSpPr>
        <p:sp>
          <p:nvSpPr>
            <p:cNvPr id="49" name="object 49"/>
            <p:cNvSpPr/>
            <p:nvPr/>
          </p:nvSpPr>
          <p:spPr>
            <a:xfrm>
              <a:off x="3643424" y="1912624"/>
              <a:ext cx="2098040" cy="307975"/>
            </a:xfrm>
            <a:custGeom>
              <a:avLst/>
              <a:gdLst/>
              <a:ahLst/>
              <a:cxnLst/>
              <a:rect l="l" t="t" r="r" b="b"/>
              <a:pathLst>
                <a:path w="2098040" h="307975">
                  <a:moveTo>
                    <a:pt x="2046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2046298" y="0"/>
                  </a:lnTo>
                  <a:lnTo>
                    <a:pt x="2082574" y="15025"/>
                  </a:lnTo>
                  <a:lnTo>
                    <a:pt x="2097599" y="51300"/>
                  </a:lnTo>
                  <a:lnTo>
                    <a:pt x="2097599" y="256498"/>
                  </a:lnTo>
                  <a:lnTo>
                    <a:pt x="2093568" y="276467"/>
                  </a:lnTo>
                  <a:lnTo>
                    <a:pt x="2082574" y="292774"/>
                  </a:lnTo>
                  <a:lnTo>
                    <a:pt x="2066267" y="303768"/>
                  </a:lnTo>
                  <a:lnTo>
                    <a:pt x="2046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43424" y="1912624"/>
              <a:ext cx="2098040" cy="307975"/>
            </a:xfrm>
            <a:custGeom>
              <a:avLst/>
              <a:gdLst/>
              <a:ahLst/>
              <a:cxnLst/>
              <a:rect l="l" t="t" r="r" b="b"/>
              <a:pathLst>
                <a:path w="2098040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2046298" y="0"/>
                  </a:lnTo>
                  <a:lnTo>
                    <a:pt x="2082574" y="15025"/>
                  </a:lnTo>
                  <a:lnTo>
                    <a:pt x="2097599" y="51300"/>
                  </a:lnTo>
                  <a:lnTo>
                    <a:pt x="2097599" y="256498"/>
                  </a:lnTo>
                  <a:lnTo>
                    <a:pt x="2093568" y="276467"/>
                  </a:lnTo>
                  <a:lnTo>
                    <a:pt x="2082574" y="292774"/>
                  </a:lnTo>
                  <a:lnTo>
                    <a:pt x="2066267" y="303768"/>
                  </a:lnTo>
                  <a:lnTo>
                    <a:pt x="2046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60545" y="1915648"/>
            <a:ext cx="18630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Google</a:t>
            </a:r>
            <a:r>
              <a:rPr sz="1700" spc="-12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F6F6F6"/>
                </a:solidFill>
                <a:latin typeface="Verdana"/>
                <a:cs typeface="Verdana"/>
              </a:rPr>
              <a:t>Assistants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5122" name="Picture 2" descr="Google Assistant by Woonji Kim for Google on Dribbble">
            <a:extLst>
              <a:ext uri="{FF2B5EF4-FFF2-40B4-BE49-F238E27FC236}">
                <a16:creationId xmlns:a16="http://schemas.microsoft.com/office/drawing/2014/main" id="{BCAECE33-3CBF-E444-3E0F-E160A7BB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13" y="2377440"/>
            <a:ext cx="2371488" cy="1778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w to Connect Amazon Alexa with Google Translate [Tutorial] | RapidAPI">
            <a:extLst>
              <a:ext uri="{FF2B5EF4-FFF2-40B4-BE49-F238E27FC236}">
                <a16:creationId xmlns:a16="http://schemas.microsoft.com/office/drawing/2014/main" id="{10C493A7-6CF9-B8B8-6C97-85EFC18E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56445"/>
            <a:ext cx="2518196" cy="1778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-250" dirty="0"/>
              <a:t> </a:t>
            </a:r>
            <a:r>
              <a:rPr spc="-60" dirty="0"/>
              <a:t>Translation</a:t>
            </a:r>
            <a:r>
              <a:rPr spc="-140" dirty="0"/>
              <a:t> </a:t>
            </a:r>
            <a:r>
              <a:rPr spc="-10" dirty="0"/>
              <a:t>Services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solidFill>
                  <a:srgbClr val="FAFFFF"/>
                </a:solidFill>
                <a:latin typeface="Verdana"/>
                <a:cs typeface="Verdana"/>
              </a:rPr>
              <a:t>Translation </a:t>
            </a: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439473" y="1899920"/>
            <a:ext cx="1928495" cy="333375"/>
            <a:chOff x="6237999" y="1899920"/>
            <a:chExt cx="1928495" cy="333375"/>
          </a:xfrm>
        </p:grpSpPr>
        <p:sp>
          <p:nvSpPr>
            <p:cNvPr id="45" name="object 45"/>
            <p:cNvSpPr/>
            <p:nvPr/>
          </p:nvSpPr>
          <p:spPr>
            <a:xfrm>
              <a:off x="6250699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50699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654374" y="1931142"/>
            <a:ext cx="15595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solidFill>
                  <a:srgbClr val="F6F6F6"/>
                </a:solidFill>
                <a:latin typeface="Verdana"/>
                <a:cs typeface="Verdana"/>
              </a:rPr>
              <a:t>Text</a:t>
            </a:r>
            <a:r>
              <a:rPr sz="1700" spc="-114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F6F6F6"/>
                </a:solidFill>
                <a:latin typeface="Verdana"/>
                <a:cs typeface="Verdana"/>
              </a:rPr>
              <a:t>to</a:t>
            </a:r>
            <a:r>
              <a:rPr sz="1700" spc="-114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F6F6F6"/>
                </a:solidFill>
                <a:latin typeface="Verdana"/>
                <a:cs typeface="Verdana"/>
              </a:rPr>
              <a:t>Speech</a:t>
            </a:r>
            <a:endParaRPr sz="1700" dirty="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15788" y="1876673"/>
            <a:ext cx="2196972" cy="333375"/>
            <a:chOff x="3724274" y="1899920"/>
            <a:chExt cx="1928495" cy="333375"/>
          </a:xfrm>
        </p:grpSpPr>
        <p:sp>
          <p:nvSpPr>
            <p:cNvPr id="49" name="object 49"/>
            <p:cNvSpPr/>
            <p:nvPr/>
          </p:nvSpPr>
          <p:spPr>
            <a:xfrm>
              <a:off x="373697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3697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692480" y="1889542"/>
            <a:ext cx="202656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6F6F6"/>
                </a:solidFill>
                <a:latin typeface="Verdana"/>
                <a:cs typeface="Verdana"/>
              </a:rPr>
              <a:t>Google </a:t>
            </a:r>
            <a:r>
              <a:rPr sz="1700" spc="-70" dirty="0">
                <a:solidFill>
                  <a:srgbClr val="F6F6F6"/>
                </a:solidFill>
                <a:latin typeface="Verdana"/>
                <a:cs typeface="Verdana"/>
              </a:rPr>
              <a:t>Translate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4F8313B-FA97-37EC-0950-8A42531E9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68" y="2419352"/>
            <a:ext cx="1890395" cy="1808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FD3CDAC-5A42-F459-4EF5-218BF4F494FC}"/>
              </a:ext>
            </a:extLst>
          </p:cNvPr>
          <p:cNvSpPr/>
          <p:nvPr/>
        </p:nvSpPr>
        <p:spPr>
          <a:xfrm>
            <a:off x="5943600" y="2571750"/>
            <a:ext cx="3035300" cy="13997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reflection blurRad="127000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2199175-9F07-E5A5-9D40-D8298E9A9F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96" y="2586304"/>
            <a:ext cx="2829107" cy="14450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5.</a:t>
            </a:r>
            <a:r>
              <a:rPr spc="-270" dirty="0"/>
              <a:t> </a:t>
            </a:r>
            <a:r>
              <a:rPr spc="-60" dirty="0"/>
              <a:t>Sentiment</a:t>
            </a:r>
            <a:r>
              <a:rPr spc="-170" dirty="0"/>
              <a:t> </a:t>
            </a:r>
            <a:r>
              <a:rPr spc="-1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solidFill>
                  <a:srgbClr val="FAFFFF"/>
                </a:solidFill>
                <a:latin typeface="Verdana"/>
                <a:cs typeface="Verdana"/>
              </a:rPr>
              <a:t>Sentiment </a:t>
            </a: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847600" y="1752924"/>
            <a:ext cx="2968625" cy="420370"/>
            <a:chOff x="5847600" y="1752924"/>
            <a:chExt cx="2968625" cy="420370"/>
          </a:xfrm>
        </p:grpSpPr>
        <p:sp>
          <p:nvSpPr>
            <p:cNvPr id="45" name="object 45"/>
            <p:cNvSpPr/>
            <p:nvPr/>
          </p:nvSpPr>
          <p:spPr>
            <a:xfrm>
              <a:off x="5860300" y="1765624"/>
              <a:ext cx="2943225" cy="394970"/>
            </a:xfrm>
            <a:custGeom>
              <a:avLst/>
              <a:gdLst/>
              <a:ahLst/>
              <a:cxnLst/>
              <a:rect l="l" t="t" r="r" b="b"/>
              <a:pathLst>
                <a:path w="2943225" h="394969">
                  <a:moveTo>
                    <a:pt x="28772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877248" y="0"/>
                  </a:lnTo>
                  <a:lnTo>
                    <a:pt x="2913727" y="11047"/>
                  </a:lnTo>
                  <a:lnTo>
                    <a:pt x="2937994" y="40589"/>
                  </a:lnTo>
                  <a:lnTo>
                    <a:pt x="2942999" y="65751"/>
                  </a:lnTo>
                  <a:lnTo>
                    <a:pt x="2942999" y="328748"/>
                  </a:lnTo>
                  <a:lnTo>
                    <a:pt x="2937832" y="354342"/>
                  </a:lnTo>
                  <a:lnTo>
                    <a:pt x="2923741" y="375241"/>
                  </a:lnTo>
                  <a:lnTo>
                    <a:pt x="2902842" y="389332"/>
                  </a:lnTo>
                  <a:lnTo>
                    <a:pt x="28772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60300" y="1765624"/>
              <a:ext cx="2943225" cy="394970"/>
            </a:xfrm>
            <a:custGeom>
              <a:avLst/>
              <a:gdLst/>
              <a:ahLst/>
              <a:cxnLst/>
              <a:rect l="l" t="t" r="r" b="b"/>
              <a:pathLst>
                <a:path w="294322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877248" y="0"/>
                  </a:lnTo>
                  <a:lnTo>
                    <a:pt x="2913727" y="11047"/>
                  </a:lnTo>
                  <a:lnTo>
                    <a:pt x="2937994" y="40589"/>
                  </a:lnTo>
                  <a:lnTo>
                    <a:pt x="2942999" y="65751"/>
                  </a:lnTo>
                  <a:lnTo>
                    <a:pt x="2942999" y="328748"/>
                  </a:lnTo>
                  <a:lnTo>
                    <a:pt x="2937832" y="354342"/>
                  </a:lnTo>
                  <a:lnTo>
                    <a:pt x="2923741" y="375241"/>
                  </a:lnTo>
                  <a:lnTo>
                    <a:pt x="2902842" y="389332"/>
                  </a:lnTo>
                  <a:lnTo>
                    <a:pt x="28772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966380" y="1811999"/>
            <a:ext cx="2730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solidFill>
                  <a:srgbClr val="F6F6F6"/>
                </a:solidFill>
                <a:latin typeface="Verdana"/>
                <a:cs typeface="Verdana"/>
              </a:rPr>
              <a:t>Social</a:t>
            </a:r>
            <a:r>
              <a:rPr sz="1700" spc="-114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Media</a:t>
            </a:r>
            <a:r>
              <a:rPr sz="1700" spc="-11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Conversation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243424" y="1752924"/>
            <a:ext cx="2282190" cy="420370"/>
            <a:chOff x="3243424" y="1752924"/>
            <a:chExt cx="2282190" cy="420370"/>
          </a:xfrm>
        </p:grpSpPr>
        <p:sp>
          <p:nvSpPr>
            <p:cNvPr id="49" name="object 49"/>
            <p:cNvSpPr/>
            <p:nvPr/>
          </p:nvSpPr>
          <p:spPr>
            <a:xfrm>
              <a:off x="3256124" y="1765624"/>
              <a:ext cx="2256790" cy="394970"/>
            </a:xfrm>
            <a:custGeom>
              <a:avLst/>
              <a:gdLst/>
              <a:ahLst/>
              <a:cxnLst/>
              <a:rect l="l" t="t" r="r" b="b"/>
              <a:pathLst>
                <a:path w="2256790" h="394969">
                  <a:moveTo>
                    <a:pt x="21905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190548" y="0"/>
                  </a:lnTo>
                  <a:lnTo>
                    <a:pt x="2227027" y="11047"/>
                  </a:lnTo>
                  <a:lnTo>
                    <a:pt x="2251294" y="40589"/>
                  </a:lnTo>
                  <a:lnTo>
                    <a:pt x="2256299" y="65751"/>
                  </a:lnTo>
                  <a:lnTo>
                    <a:pt x="2256299" y="328748"/>
                  </a:lnTo>
                  <a:lnTo>
                    <a:pt x="2251132" y="354342"/>
                  </a:lnTo>
                  <a:lnTo>
                    <a:pt x="2237041" y="375241"/>
                  </a:lnTo>
                  <a:lnTo>
                    <a:pt x="2216142" y="389332"/>
                  </a:lnTo>
                  <a:lnTo>
                    <a:pt x="21905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56124" y="1765624"/>
              <a:ext cx="2256790" cy="394970"/>
            </a:xfrm>
            <a:custGeom>
              <a:avLst/>
              <a:gdLst/>
              <a:ahLst/>
              <a:cxnLst/>
              <a:rect l="l" t="t" r="r" b="b"/>
              <a:pathLst>
                <a:path w="2256790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190548" y="0"/>
                  </a:lnTo>
                  <a:lnTo>
                    <a:pt x="2227027" y="11047"/>
                  </a:lnTo>
                  <a:lnTo>
                    <a:pt x="2251294" y="40589"/>
                  </a:lnTo>
                  <a:lnTo>
                    <a:pt x="2256299" y="65751"/>
                  </a:lnTo>
                  <a:lnTo>
                    <a:pt x="2256299" y="328748"/>
                  </a:lnTo>
                  <a:lnTo>
                    <a:pt x="2251132" y="354342"/>
                  </a:lnTo>
                  <a:lnTo>
                    <a:pt x="2237041" y="375241"/>
                  </a:lnTo>
                  <a:lnTo>
                    <a:pt x="2216142" y="389332"/>
                  </a:lnTo>
                  <a:lnTo>
                    <a:pt x="21905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345464" y="1811999"/>
            <a:ext cx="20783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solidFill>
                  <a:srgbClr val="F6F6F6"/>
                </a:solidFill>
                <a:latin typeface="Verdana"/>
                <a:cs typeface="Verdana"/>
              </a:rPr>
              <a:t>Customer</a:t>
            </a:r>
            <a:r>
              <a:rPr sz="1700" spc="-7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6F6F6"/>
                </a:solidFill>
                <a:latin typeface="Verdana"/>
                <a:cs typeface="Verdana"/>
              </a:rPr>
              <a:t>Feedback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AD00447-76AC-D934-641E-30F5475371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81" y="2348224"/>
            <a:ext cx="2488086" cy="1866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59FA4CB-267D-61EE-4078-B9D81C0772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20" y="2317976"/>
            <a:ext cx="2515368" cy="1866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75" y="375934"/>
            <a:ext cx="2723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6.</a:t>
            </a:r>
            <a:r>
              <a:rPr spc="-280" dirty="0"/>
              <a:t> </a:t>
            </a:r>
            <a:r>
              <a:rPr spc="-90" dirty="0"/>
              <a:t>Email</a:t>
            </a:r>
            <a:r>
              <a:rPr spc="-180" dirty="0"/>
              <a:t> </a:t>
            </a:r>
            <a:r>
              <a:rPr spc="-10" dirty="0"/>
              <a:t>Filters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FAFFFF"/>
                </a:solidFill>
                <a:latin typeface="Verdana"/>
                <a:cs typeface="Verdana"/>
              </a:rPr>
              <a:t>Email</a:t>
            </a:r>
            <a:r>
              <a:rPr sz="800" spc="-30" dirty="0">
                <a:solidFill>
                  <a:srgbClr val="FA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854624" y="894711"/>
            <a:ext cx="2180590" cy="411480"/>
            <a:chOff x="4854624" y="1591750"/>
            <a:chExt cx="2180590" cy="411480"/>
          </a:xfrm>
        </p:grpSpPr>
        <p:sp>
          <p:nvSpPr>
            <p:cNvPr id="45" name="object 45"/>
            <p:cNvSpPr/>
            <p:nvPr/>
          </p:nvSpPr>
          <p:spPr>
            <a:xfrm>
              <a:off x="4867324" y="1604450"/>
              <a:ext cx="2155190" cy="386080"/>
            </a:xfrm>
            <a:custGeom>
              <a:avLst/>
              <a:gdLst/>
              <a:ahLst/>
              <a:cxnLst/>
              <a:rect l="l" t="t" r="r" b="b"/>
              <a:pathLst>
                <a:path w="2155190" h="386080">
                  <a:moveTo>
                    <a:pt x="2090298" y="385799"/>
                  </a:moveTo>
                  <a:lnTo>
                    <a:pt x="64301" y="385799"/>
                  </a:lnTo>
                  <a:lnTo>
                    <a:pt x="39272" y="380746"/>
                  </a:lnTo>
                  <a:lnTo>
                    <a:pt x="18833" y="366966"/>
                  </a:lnTo>
                  <a:lnTo>
                    <a:pt x="5053" y="346527"/>
                  </a:lnTo>
                  <a:lnTo>
                    <a:pt x="0" y="321498"/>
                  </a:lnTo>
                  <a:lnTo>
                    <a:pt x="0" y="64301"/>
                  </a:lnTo>
                  <a:lnTo>
                    <a:pt x="5053" y="39272"/>
                  </a:lnTo>
                  <a:lnTo>
                    <a:pt x="18833" y="18833"/>
                  </a:lnTo>
                  <a:lnTo>
                    <a:pt x="39272" y="5053"/>
                  </a:lnTo>
                  <a:lnTo>
                    <a:pt x="64301" y="0"/>
                  </a:lnTo>
                  <a:lnTo>
                    <a:pt x="2090298" y="0"/>
                  </a:lnTo>
                  <a:lnTo>
                    <a:pt x="2135766" y="18833"/>
                  </a:lnTo>
                  <a:lnTo>
                    <a:pt x="2154599" y="64301"/>
                  </a:lnTo>
                  <a:lnTo>
                    <a:pt x="2154599" y="321498"/>
                  </a:lnTo>
                  <a:lnTo>
                    <a:pt x="2149546" y="346527"/>
                  </a:lnTo>
                  <a:lnTo>
                    <a:pt x="2135766" y="366966"/>
                  </a:lnTo>
                  <a:lnTo>
                    <a:pt x="2115327" y="380746"/>
                  </a:lnTo>
                  <a:lnTo>
                    <a:pt x="2090298" y="385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67324" y="1604450"/>
              <a:ext cx="2155190" cy="386080"/>
            </a:xfrm>
            <a:custGeom>
              <a:avLst/>
              <a:gdLst/>
              <a:ahLst/>
              <a:cxnLst/>
              <a:rect l="l" t="t" r="r" b="b"/>
              <a:pathLst>
                <a:path w="2155190" h="386080">
                  <a:moveTo>
                    <a:pt x="0" y="64301"/>
                  </a:moveTo>
                  <a:lnTo>
                    <a:pt x="5053" y="39272"/>
                  </a:lnTo>
                  <a:lnTo>
                    <a:pt x="18833" y="18833"/>
                  </a:lnTo>
                  <a:lnTo>
                    <a:pt x="39272" y="5053"/>
                  </a:lnTo>
                  <a:lnTo>
                    <a:pt x="64301" y="0"/>
                  </a:lnTo>
                  <a:lnTo>
                    <a:pt x="2090298" y="0"/>
                  </a:lnTo>
                  <a:lnTo>
                    <a:pt x="2135766" y="18833"/>
                  </a:lnTo>
                  <a:lnTo>
                    <a:pt x="2154599" y="64301"/>
                  </a:lnTo>
                  <a:lnTo>
                    <a:pt x="2154599" y="321498"/>
                  </a:lnTo>
                  <a:lnTo>
                    <a:pt x="2149546" y="346527"/>
                  </a:lnTo>
                  <a:lnTo>
                    <a:pt x="2135766" y="366966"/>
                  </a:lnTo>
                  <a:lnTo>
                    <a:pt x="2115327" y="380746"/>
                  </a:lnTo>
                  <a:lnTo>
                    <a:pt x="2090298" y="385799"/>
                  </a:lnTo>
                  <a:lnTo>
                    <a:pt x="64301" y="385799"/>
                  </a:lnTo>
                  <a:lnTo>
                    <a:pt x="39272" y="380746"/>
                  </a:lnTo>
                  <a:lnTo>
                    <a:pt x="18833" y="366966"/>
                  </a:lnTo>
                  <a:lnTo>
                    <a:pt x="5053" y="346527"/>
                  </a:lnTo>
                  <a:lnTo>
                    <a:pt x="0" y="321498"/>
                  </a:lnTo>
                  <a:lnTo>
                    <a:pt x="0" y="643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343692" y="956932"/>
            <a:ext cx="12020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F6F6F6"/>
                </a:solidFill>
                <a:latin typeface="Verdana"/>
                <a:cs typeface="Verdana"/>
              </a:rPr>
              <a:t>Spam</a:t>
            </a:r>
            <a:r>
              <a:rPr sz="1700" spc="-114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F6F6F6"/>
                </a:solidFill>
                <a:latin typeface="Verdana"/>
                <a:cs typeface="Verdana"/>
              </a:rPr>
              <a:t>email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680F91-E325-76B4-4C25-CB79D6688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24" y="1563107"/>
            <a:ext cx="2155189" cy="30660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7.</a:t>
            </a:r>
            <a:r>
              <a:rPr spc="-280" dirty="0"/>
              <a:t> </a:t>
            </a:r>
            <a:r>
              <a:rPr spc="-20" dirty="0"/>
              <a:t>Content</a:t>
            </a:r>
            <a:r>
              <a:rPr spc="-175" dirty="0"/>
              <a:t> </a:t>
            </a:r>
            <a:r>
              <a:rPr spc="-45" dirty="0"/>
              <a:t>Recommendation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Content </a:t>
            </a:r>
            <a:r>
              <a:rPr sz="800" spc="-40" dirty="0">
                <a:solidFill>
                  <a:srgbClr val="FAFFFF"/>
                </a:solidFill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30" dirty="0">
                <a:latin typeface="Verdana"/>
                <a:cs typeface="Verdana"/>
              </a:rPr>
              <a:t>Categorizations</a:t>
            </a:r>
            <a:endParaRPr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599482" y="1837047"/>
            <a:ext cx="2407920" cy="375920"/>
            <a:chOff x="3285349" y="1852474"/>
            <a:chExt cx="2407920" cy="375920"/>
          </a:xfrm>
        </p:grpSpPr>
        <p:sp>
          <p:nvSpPr>
            <p:cNvPr id="49" name="object 49"/>
            <p:cNvSpPr/>
            <p:nvPr/>
          </p:nvSpPr>
          <p:spPr>
            <a:xfrm>
              <a:off x="3285349" y="1852474"/>
              <a:ext cx="2407920" cy="375920"/>
            </a:xfrm>
            <a:custGeom>
              <a:avLst/>
              <a:gdLst/>
              <a:ahLst/>
              <a:cxnLst/>
              <a:rect l="l" t="t" r="r" b="b"/>
              <a:pathLst>
                <a:path w="2407920" h="375919">
                  <a:moveTo>
                    <a:pt x="2345148" y="375899"/>
                  </a:moveTo>
                  <a:lnTo>
                    <a:pt x="62651" y="375899"/>
                  </a:lnTo>
                  <a:lnTo>
                    <a:pt x="38264" y="370976"/>
                  </a:lnTo>
                  <a:lnTo>
                    <a:pt x="18350" y="357549"/>
                  </a:lnTo>
                  <a:lnTo>
                    <a:pt x="4923" y="337635"/>
                  </a:lnTo>
                  <a:lnTo>
                    <a:pt x="0" y="313248"/>
                  </a:lnTo>
                  <a:lnTo>
                    <a:pt x="0" y="62651"/>
                  </a:lnTo>
                  <a:lnTo>
                    <a:pt x="4923" y="38264"/>
                  </a:lnTo>
                  <a:lnTo>
                    <a:pt x="18350" y="18350"/>
                  </a:lnTo>
                  <a:lnTo>
                    <a:pt x="38264" y="4923"/>
                  </a:lnTo>
                  <a:lnTo>
                    <a:pt x="62651" y="0"/>
                  </a:lnTo>
                  <a:lnTo>
                    <a:pt x="2345148" y="0"/>
                  </a:lnTo>
                  <a:lnTo>
                    <a:pt x="2389449" y="18350"/>
                  </a:lnTo>
                  <a:lnTo>
                    <a:pt x="2407799" y="62651"/>
                  </a:lnTo>
                  <a:lnTo>
                    <a:pt x="2407799" y="313248"/>
                  </a:lnTo>
                  <a:lnTo>
                    <a:pt x="2402876" y="337635"/>
                  </a:lnTo>
                  <a:lnTo>
                    <a:pt x="2389449" y="357549"/>
                  </a:lnTo>
                  <a:lnTo>
                    <a:pt x="2369535" y="370976"/>
                  </a:lnTo>
                  <a:lnTo>
                    <a:pt x="2345148" y="3758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85349" y="1852474"/>
              <a:ext cx="2407920" cy="375920"/>
            </a:xfrm>
            <a:custGeom>
              <a:avLst/>
              <a:gdLst/>
              <a:ahLst/>
              <a:cxnLst/>
              <a:rect l="l" t="t" r="r" b="b"/>
              <a:pathLst>
                <a:path w="2407920" h="375919">
                  <a:moveTo>
                    <a:pt x="0" y="62651"/>
                  </a:moveTo>
                  <a:lnTo>
                    <a:pt x="4923" y="38264"/>
                  </a:lnTo>
                  <a:lnTo>
                    <a:pt x="18350" y="18350"/>
                  </a:lnTo>
                  <a:lnTo>
                    <a:pt x="38264" y="4923"/>
                  </a:lnTo>
                  <a:lnTo>
                    <a:pt x="62651" y="0"/>
                  </a:lnTo>
                  <a:lnTo>
                    <a:pt x="2345148" y="0"/>
                  </a:lnTo>
                  <a:lnTo>
                    <a:pt x="2389449" y="18350"/>
                  </a:lnTo>
                  <a:lnTo>
                    <a:pt x="2407799" y="62651"/>
                  </a:lnTo>
                  <a:lnTo>
                    <a:pt x="2407799" y="313248"/>
                  </a:lnTo>
                  <a:lnTo>
                    <a:pt x="2402876" y="337635"/>
                  </a:lnTo>
                  <a:lnTo>
                    <a:pt x="2389449" y="357549"/>
                  </a:lnTo>
                  <a:lnTo>
                    <a:pt x="2369535" y="370976"/>
                  </a:lnTo>
                  <a:lnTo>
                    <a:pt x="2345148" y="375899"/>
                  </a:lnTo>
                  <a:lnTo>
                    <a:pt x="62651" y="375899"/>
                  </a:lnTo>
                  <a:lnTo>
                    <a:pt x="38264" y="370976"/>
                  </a:lnTo>
                  <a:lnTo>
                    <a:pt x="18350" y="357549"/>
                  </a:lnTo>
                  <a:lnTo>
                    <a:pt x="4923" y="337635"/>
                  </a:lnTo>
                  <a:lnTo>
                    <a:pt x="0" y="313248"/>
                  </a:lnTo>
                  <a:lnTo>
                    <a:pt x="0" y="626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26291" y="1882245"/>
            <a:ext cx="6883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solidFill>
                  <a:srgbClr val="F6F6F6"/>
                </a:solidFill>
                <a:latin typeface="Verdana"/>
                <a:cs typeface="Verdana"/>
              </a:rPr>
              <a:t>Netflix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17426" y="2461389"/>
            <a:ext cx="2407799" cy="1738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8.</a:t>
            </a:r>
            <a:r>
              <a:rPr spc="-275" dirty="0"/>
              <a:t> </a:t>
            </a:r>
            <a:r>
              <a:rPr spc="-65" dirty="0"/>
              <a:t>Resume</a:t>
            </a:r>
            <a:r>
              <a:rPr spc="-170" dirty="0"/>
              <a:t> </a:t>
            </a:r>
            <a:r>
              <a:rPr spc="-10" dirty="0"/>
              <a:t>Screening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Resume </a:t>
            </a:r>
            <a:r>
              <a:rPr sz="800" spc="-35" dirty="0">
                <a:solidFill>
                  <a:srgbClr val="FAFFFF"/>
                </a:solidFill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914599" y="1792650"/>
            <a:ext cx="3961765" cy="452755"/>
            <a:chOff x="3914599" y="1792650"/>
            <a:chExt cx="3961765" cy="452755"/>
          </a:xfrm>
        </p:grpSpPr>
        <p:sp>
          <p:nvSpPr>
            <p:cNvPr id="45" name="object 45"/>
            <p:cNvSpPr/>
            <p:nvPr/>
          </p:nvSpPr>
          <p:spPr>
            <a:xfrm>
              <a:off x="3927299" y="1805350"/>
              <a:ext cx="3936365" cy="427355"/>
            </a:xfrm>
            <a:custGeom>
              <a:avLst/>
              <a:gdLst/>
              <a:ahLst/>
              <a:cxnLst/>
              <a:rect l="l" t="t" r="r" b="b"/>
              <a:pathLst>
                <a:path w="3936365" h="427355">
                  <a:moveTo>
                    <a:pt x="3865098" y="427199"/>
                  </a:move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3865098" y="0"/>
                  </a:lnTo>
                  <a:lnTo>
                    <a:pt x="3904600" y="11962"/>
                  </a:lnTo>
                  <a:lnTo>
                    <a:pt x="3930880" y="43953"/>
                  </a:lnTo>
                  <a:lnTo>
                    <a:pt x="3936299" y="71201"/>
                  </a:lnTo>
                  <a:lnTo>
                    <a:pt x="3936299" y="355998"/>
                  </a:lnTo>
                  <a:lnTo>
                    <a:pt x="3930704" y="383713"/>
                  </a:lnTo>
                  <a:lnTo>
                    <a:pt x="3915445" y="406345"/>
                  </a:lnTo>
                  <a:lnTo>
                    <a:pt x="3892813" y="421604"/>
                  </a:lnTo>
                  <a:lnTo>
                    <a:pt x="3865098" y="4271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7299" y="1805350"/>
              <a:ext cx="3936365" cy="427355"/>
            </a:xfrm>
            <a:custGeom>
              <a:avLst/>
              <a:gdLst/>
              <a:ahLst/>
              <a:cxnLst/>
              <a:rect l="l" t="t" r="r" b="b"/>
              <a:pathLst>
                <a:path w="3936365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3865098" y="0"/>
                  </a:lnTo>
                  <a:lnTo>
                    <a:pt x="3904600" y="11962"/>
                  </a:lnTo>
                  <a:lnTo>
                    <a:pt x="3930880" y="43953"/>
                  </a:lnTo>
                  <a:lnTo>
                    <a:pt x="3936299" y="71201"/>
                  </a:lnTo>
                  <a:lnTo>
                    <a:pt x="3936299" y="355998"/>
                  </a:lnTo>
                  <a:lnTo>
                    <a:pt x="3930704" y="383713"/>
                  </a:lnTo>
                  <a:lnTo>
                    <a:pt x="3915445" y="406345"/>
                  </a:lnTo>
                  <a:lnTo>
                    <a:pt x="3892813" y="421604"/>
                  </a:lnTo>
                  <a:lnTo>
                    <a:pt x="3865098" y="427199"/>
                  </a:ln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268509" y="1868074"/>
            <a:ext cx="33750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Resume </a:t>
            </a:r>
            <a:r>
              <a:rPr sz="1700" spc="-50" dirty="0">
                <a:solidFill>
                  <a:srgbClr val="F6F6F6"/>
                </a:solidFill>
                <a:latin typeface="Verdana"/>
                <a:cs typeface="Verdana"/>
              </a:rPr>
              <a:t>as</a:t>
            </a: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F6F6F6"/>
                </a:solidFill>
                <a:latin typeface="Verdana"/>
                <a:cs typeface="Verdana"/>
              </a:rPr>
              <a:t>per</a:t>
            </a: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6F6F6"/>
                </a:solidFill>
                <a:latin typeface="Verdana"/>
                <a:cs typeface="Verdana"/>
              </a:rPr>
              <a:t>Job</a:t>
            </a: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F6F6F6"/>
                </a:solidFill>
                <a:latin typeface="Verdana"/>
                <a:cs typeface="Verdana"/>
              </a:rPr>
              <a:t>requirements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7D23B65-A95E-1536-61DC-0786710F29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 r="50388"/>
          <a:stretch/>
        </p:blipFill>
        <p:spPr>
          <a:xfrm>
            <a:off x="4654552" y="2322996"/>
            <a:ext cx="2026400" cy="2229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75" y="375934"/>
            <a:ext cx="4830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9.</a:t>
            </a:r>
            <a:r>
              <a:rPr spc="-280" dirty="0"/>
              <a:t> </a:t>
            </a:r>
            <a:r>
              <a:rPr spc="-20" dirty="0"/>
              <a:t>Content</a:t>
            </a:r>
            <a:r>
              <a:rPr spc="-175" dirty="0"/>
              <a:t> </a:t>
            </a:r>
            <a:r>
              <a:rPr spc="-10" dirty="0"/>
              <a:t>Categorization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spc="-40" dirty="0">
                <a:latin typeface="Verdana"/>
                <a:cs typeface="Verdana"/>
              </a:rPr>
              <a:t>Text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based </a:t>
            </a:r>
            <a:r>
              <a:rPr sz="700" spc="-30" dirty="0">
                <a:latin typeface="Verdana"/>
                <a:cs typeface="Verdana"/>
              </a:rPr>
              <a:t>generative</a:t>
            </a:r>
            <a:r>
              <a:rPr sz="700" spc="-35" dirty="0">
                <a:latin typeface="Verdana"/>
                <a:cs typeface="Verdana"/>
              </a:rPr>
              <a:t> </a:t>
            </a:r>
            <a:r>
              <a:rPr sz="700" spc="-65" dirty="0">
                <a:latin typeface="Verdana"/>
                <a:cs typeface="Verdana"/>
              </a:rPr>
              <a:t>AI</a:t>
            </a:r>
            <a:r>
              <a:rPr sz="700" spc="-30" dirty="0">
                <a:latin typeface="Verdana"/>
                <a:cs typeface="Verdana"/>
              </a:rPr>
              <a:t> </a:t>
            </a:r>
            <a:r>
              <a:rPr sz="700" spc="-10" dirty="0">
                <a:latin typeface="Verdana"/>
                <a:cs typeface="Verdana"/>
              </a:rPr>
              <a:t>tools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Content </a:t>
            </a:r>
            <a:r>
              <a:rPr lang="en-IN" sz="800" spc="-30" dirty="0">
                <a:solidFill>
                  <a:srgbClr val="FAFFFF"/>
                </a:solidFill>
                <a:latin typeface="Verdana"/>
                <a:cs typeface="Verdana"/>
              </a:rPr>
              <a:t>Summarization</a:t>
            </a:r>
            <a:endParaRPr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412299" y="1855224"/>
            <a:ext cx="4893501" cy="420370"/>
            <a:chOff x="3412299" y="1855224"/>
            <a:chExt cx="2066925" cy="420370"/>
          </a:xfrm>
        </p:grpSpPr>
        <p:sp>
          <p:nvSpPr>
            <p:cNvPr id="51" name="object 51"/>
            <p:cNvSpPr/>
            <p:nvPr/>
          </p:nvSpPr>
          <p:spPr>
            <a:xfrm>
              <a:off x="3424999" y="1867924"/>
              <a:ext cx="2041525" cy="394970"/>
            </a:xfrm>
            <a:custGeom>
              <a:avLst/>
              <a:gdLst/>
              <a:ahLst/>
              <a:cxnLst/>
              <a:rect l="l" t="t" r="r" b="b"/>
              <a:pathLst>
                <a:path w="2041525" h="394969">
                  <a:moveTo>
                    <a:pt x="1975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079" y="40589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1975148" y="0"/>
                  </a:lnTo>
                  <a:lnTo>
                    <a:pt x="2011627" y="11047"/>
                  </a:lnTo>
                  <a:lnTo>
                    <a:pt x="2035894" y="40589"/>
                  </a:lnTo>
                  <a:lnTo>
                    <a:pt x="2040899" y="65751"/>
                  </a:lnTo>
                  <a:lnTo>
                    <a:pt x="2040899" y="328748"/>
                  </a:lnTo>
                  <a:lnTo>
                    <a:pt x="2035732" y="354342"/>
                  </a:lnTo>
                  <a:lnTo>
                    <a:pt x="2021641" y="375241"/>
                  </a:lnTo>
                  <a:lnTo>
                    <a:pt x="2000742" y="389332"/>
                  </a:lnTo>
                  <a:lnTo>
                    <a:pt x="1975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24999" y="1867924"/>
              <a:ext cx="2041525" cy="394970"/>
            </a:xfrm>
            <a:custGeom>
              <a:avLst/>
              <a:gdLst/>
              <a:ahLst/>
              <a:cxnLst/>
              <a:rect l="l" t="t" r="r" b="b"/>
              <a:pathLst>
                <a:path w="204152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1975148" y="0"/>
                  </a:lnTo>
                  <a:lnTo>
                    <a:pt x="2011627" y="11047"/>
                  </a:lnTo>
                  <a:lnTo>
                    <a:pt x="2035894" y="40589"/>
                  </a:lnTo>
                  <a:lnTo>
                    <a:pt x="2040899" y="65751"/>
                  </a:lnTo>
                  <a:lnTo>
                    <a:pt x="2040899" y="328748"/>
                  </a:lnTo>
                  <a:lnTo>
                    <a:pt x="2035732" y="354342"/>
                  </a:lnTo>
                  <a:lnTo>
                    <a:pt x="2021641" y="375241"/>
                  </a:lnTo>
                  <a:lnTo>
                    <a:pt x="2000742" y="389332"/>
                  </a:lnTo>
                  <a:lnTo>
                    <a:pt x="1975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783975" y="1914299"/>
            <a:ext cx="19310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solidFill>
                  <a:srgbClr val="F6F6F6"/>
                </a:solidFill>
                <a:latin typeface="Verdana"/>
                <a:cs typeface="Verdana"/>
              </a:rPr>
              <a:t>News</a:t>
            </a:r>
            <a:r>
              <a:rPr sz="1700" spc="-11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F6F6F6"/>
                </a:solidFill>
                <a:latin typeface="Verdana"/>
                <a:cs typeface="Verdana"/>
              </a:rPr>
              <a:t>Article</a:t>
            </a:r>
            <a:r>
              <a:rPr lang="en-IN" sz="1700" spc="-20" dirty="0">
                <a:solidFill>
                  <a:srgbClr val="F6F6F6"/>
                </a:solidFill>
                <a:latin typeface="Verdana"/>
                <a:cs typeface="Verdana"/>
              </a:rPr>
              <a:t>      &amp; 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54" name="object 47"/>
          <p:cNvSpPr txBox="1"/>
          <p:nvPr/>
        </p:nvSpPr>
        <p:spPr>
          <a:xfrm>
            <a:off x="5900636" y="1914299"/>
            <a:ext cx="179641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solidFill>
                  <a:srgbClr val="F6F6F6"/>
                </a:solidFill>
                <a:latin typeface="Verdana"/>
                <a:cs typeface="Verdana"/>
              </a:rPr>
              <a:t>Academic</a:t>
            </a:r>
            <a:r>
              <a:rPr sz="1700" spc="-8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F6F6F6"/>
                </a:solidFill>
                <a:latin typeface="Verdana"/>
                <a:cs typeface="Verdana"/>
              </a:rPr>
              <a:t>papers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41B829E-3D47-8742-8F7E-7C57E4D57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99" y="2478710"/>
            <a:ext cx="4262501" cy="1998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488" y="1001316"/>
            <a:ext cx="8054174" cy="3663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5164" y="1712450"/>
            <a:ext cx="163131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ARTIFICIAL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488" y="2345879"/>
            <a:ext cx="1280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954" y="2951274"/>
            <a:ext cx="111506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20469B"/>
                </a:solidFill>
                <a:latin typeface="Tahoma"/>
                <a:cs typeface="Tahoma"/>
              </a:rPr>
              <a:t>DEEP</a:t>
            </a:r>
            <a:r>
              <a:rPr sz="1000" b="1" spc="-35" dirty="0">
                <a:solidFill>
                  <a:srgbClr val="20469B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20469B"/>
                </a:solidFill>
                <a:latin typeface="Tahoma"/>
                <a:cs typeface="Tahoma"/>
              </a:rPr>
              <a:t>LEARNING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1400" b="1" spc="45" dirty="0">
                <a:solidFill>
                  <a:srgbClr val="272528"/>
                </a:solidFill>
                <a:latin typeface="Tahoma"/>
                <a:cs typeface="Tahoma"/>
              </a:rPr>
              <a:t>CV</a:t>
            </a:r>
            <a:r>
              <a:rPr sz="1400" b="1" dirty="0">
                <a:solidFill>
                  <a:srgbClr val="272528"/>
                </a:solidFill>
                <a:latin typeface="Tahoma"/>
                <a:cs typeface="Tahoma"/>
              </a:rPr>
              <a:t>	</a:t>
            </a:r>
            <a:r>
              <a:rPr sz="1400" b="1" spc="-25" dirty="0">
                <a:solidFill>
                  <a:srgbClr val="272528"/>
                </a:solidFill>
                <a:latin typeface="Tahoma"/>
                <a:cs typeface="Tahoma"/>
              </a:rPr>
              <a:t>NLP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7076" y="1694499"/>
            <a:ext cx="1107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solidFill>
                  <a:srgbClr val="F6F6F6"/>
                </a:solidFill>
                <a:latin typeface="Verdana"/>
                <a:cs typeface="Verdana"/>
              </a:rPr>
              <a:t>Linguistics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5133" y="2576211"/>
            <a:ext cx="1906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solidFill>
                  <a:srgbClr val="F6F6F6"/>
                </a:solidFill>
                <a:latin typeface="Verdana"/>
                <a:cs typeface="Verdana"/>
              </a:rPr>
              <a:t>Computer</a:t>
            </a:r>
            <a:r>
              <a:rPr sz="1700" spc="-10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F6F6F6"/>
                </a:solidFill>
                <a:latin typeface="Verdana"/>
                <a:cs typeface="Verdana"/>
              </a:rPr>
              <a:t>Science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2829" y="3430399"/>
            <a:ext cx="20859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Artificial</a:t>
            </a:r>
            <a:r>
              <a:rPr sz="1700" spc="-8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F6F6F6"/>
                </a:solidFill>
                <a:latin typeface="Verdana"/>
                <a:cs typeface="Verdana"/>
              </a:rPr>
              <a:t>intelligence</a:t>
            </a:r>
            <a:endParaRPr sz="170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04457" y="1578974"/>
            <a:ext cx="561975" cy="2291080"/>
            <a:chOff x="4571987" y="1571225"/>
            <a:chExt cx="561975" cy="22910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7212" y="2489200"/>
              <a:ext cx="530999" cy="530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87" y="3300526"/>
              <a:ext cx="561474" cy="5614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1571225"/>
              <a:ext cx="561449" cy="56144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FE783E9-F2B3-5AA0-D881-91E0DA79FB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19" t="5556" r="9945" b="5556"/>
          <a:stretch/>
        </p:blipFill>
        <p:spPr>
          <a:xfrm>
            <a:off x="958520" y="1200150"/>
            <a:ext cx="3550327" cy="3206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70" y="1001316"/>
            <a:ext cx="8445829" cy="3551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5164" y="1712450"/>
            <a:ext cx="163131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ARTIFICIAL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488" y="2345879"/>
            <a:ext cx="1280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954" y="2951274"/>
            <a:ext cx="111506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20469B"/>
                </a:solidFill>
                <a:latin typeface="Tahoma"/>
                <a:cs typeface="Tahoma"/>
              </a:rPr>
              <a:t>DEEP</a:t>
            </a:r>
            <a:r>
              <a:rPr sz="1000" b="1" spc="-35" dirty="0">
                <a:solidFill>
                  <a:srgbClr val="20469B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20469B"/>
                </a:solidFill>
                <a:latin typeface="Tahoma"/>
                <a:cs typeface="Tahoma"/>
              </a:rPr>
              <a:t>LEARNING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1400" b="1" spc="45" dirty="0">
                <a:solidFill>
                  <a:srgbClr val="272528"/>
                </a:solidFill>
                <a:latin typeface="Tahoma"/>
                <a:cs typeface="Tahoma"/>
              </a:rPr>
              <a:t>CV</a:t>
            </a:r>
            <a:r>
              <a:rPr sz="1400" b="1" dirty="0">
                <a:solidFill>
                  <a:srgbClr val="272528"/>
                </a:solidFill>
                <a:latin typeface="Tahoma"/>
                <a:cs typeface="Tahoma"/>
              </a:rPr>
              <a:t>	</a:t>
            </a:r>
            <a:r>
              <a:rPr sz="1400" b="1" spc="-25" dirty="0">
                <a:solidFill>
                  <a:srgbClr val="272528"/>
                </a:solidFill>
                <a:latin typeface="Tahoma"/>
                <a:cs typeface="Tahoma"/>
              </a:rPr>
              <a:t>NLP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9600" y="2369705"/>
            <a:ext cx="4069793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1500" b="1" spc="-35" dirty="0">
                <a:solidFill>
                  <a:srgbClr val="272528"/>
                </a:solidFill>
                <a:latin typeface="Tahoma"/>
                <a:cs typeface="Tahoma"/>
              </a:rPr>
              <a:t>It</a:t>
            </a:r>
            <a:r>
              <a:rPr sz="1500" b="1" spc="-75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272528"/>
                </a:solidFill>
                <a:latin typeface="Verdana"/>
                <a:cs typeface="Verdana"/>
              </a:rPr>
              <a:t>enables</a:t>
            </a:r>
            <a:r>
              <a:rPr sz="1500" spc="-95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55" dirty="0">
                <a:solidFill>
                  <a:srgbClr val="272528"/>
                </a:solidFill>
                <a:latin typeface="Verdana"/>
                <a:cs typeface="Verdana"/>
              </a:rPr>
              <a:t>computers</a:t>
            </a:r>
            <a:r>
              <a:rPr sz="150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35" dirty="0">
                <a:solidFill>
                  <a:srgbClr val="272528"/>
                </a:solidFill>
                <a:latin typeface="Verdana"/>
                <a:cs typeface="Verdana"/>
              </a:rPr>
              <a:t>to</a:t>
            </a:r>
            <a:r>
              <a:rPr sz="1500" spc="-7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b="1" spc="-10" dirty="0">
                <a:solidFill>
                  <a:srgbClr val="2261C1"/>
                </a:solidFill>
                <a:latin typeface="Tahoma"/>
                <a:cs typeface="Tahoma"/>
              </a:rPr>
              <a:t>understand, </a:t>
            </a:r>
            <a:r>
              <a:rPr sz="1500" b="1" spc="-45" dirty="0">
                <a:solidFill>
                  <a:srgbClr val="2261C1"/>
                </a:solidFill>
                <a:latin typeface="Tahoma"/>
                <a:cs typeface="Tahoma"/>
              </a:rPr>
              <a:t>interpret</a:t>
            </a:r>
            <a:r>
              <a:rPr sz="1500" b="1" spc="-85" dirty="0">
                <a:solidFill>
                  <a:srgbClr val="2261C1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272528"/>
                </a:solidFill>
                <a:latin typeface="Verdana"/>
                <a:cs typeface="Verdana"/>
              </a:rPr>
              <a:t>and</a:t>
            </a:r>
            <a:r>
              <a:rPr sz="150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b="1" spc="-10" dirty="0">
                <a:solidFill>
                  <a:srgbClr val="2261C1"/>
                </a:solidFill>
                <a:latin typeface="Tahoma"/>
                <a:cs typeface="Tahoma"/>
              </a:rPr>
              <a:t>respond </a:t>
            </a:r>
            <a:r>
              <a:rPr sz="1500" spc="-45" dirty="0">
                <a:solidFill>
                  <a:srgbClr val="272528"/>
                </a:solidFill>
                <a:latin typeface="Verdana"/>
                <a:cs typeface="Verdana"/>
              </a:rPr>
              <a:t>to</a:t>
            </a:r>
            <a:r>
              <a:rPr sz="1500" spc="-10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272528"/>
                </a:solidFill>
                <a:latin typeface="Verdana"/>
                <a:cs typeface="Verdana"/>
              </a:rPr>
              <a:t>human </a:t>
            </a:r>
            <a:r>
              <a:rPr sz="1500" spc="-50" dirty="0">
                <a:solidFill>
                  <a:srgbClr val="272528"/>
                </a:solidFill>
                <a:latin typeface="Verdana"/>
                <a:cs typeface="Verdana"/>
              </a:rPr>
              <a:t>languages</a:t>
            </a:r>
            <a:r>
              <a:rPr sz="1500" spc="-95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65" dirty="0">
                <a:solidFill>
                  <a:srgbClr val="272528"/>
                </a:solidFill>
                <a:latin typeface="Verdana"/>
                <a:cs typeface="Verdana"/>
              </a:rPr>
              <a:t>or</a:t>
            </a:r>
            <a:r>
              <a:rPr sz="1500" spc="-95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60" dirty="0">
                <a:solidFill>
                  <a:srgbClr val="272528"/>
                </a:solidFill>
                <a:latin typeface="Verdana"/>
                <a:cs typeface="Verdana"/>
              </a:rPr>
              <a:t>text</a:t>
            </a:r>
            <a:r>
              <a:rPr sz="1500" spc="-95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272528"/>
                </a:solidFill>
                <a:latin typeface="Verdana"/>
                <a:cs typeface="Verdana"/>
              </a:rPr>
              <a:t>data.</a:t>
            </a:r>
            <a:endParaRPr sz="150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403A1-A0F0-45A8-3376-B168FBAE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9" t="5556" r="9945" b="5556"/>
          <a:stretch/>
        </p:blipFill>
        <p:spPr>
          <a:xfrm>
            <a:off x="762000" y="1276350"/>
            <a:ext cx="3262787" cy="2946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5737" y="1354931"/>
            <a:ext cx="4086860" cy="657860"/>
            <a:chOff x="2465737" y="1354931"/>
            <a:chExt cx="4086860" cy="657860"/>
          </a:xfrm>
        </p:grpSpPr>
        <p:sp>
          <p:nvSpPr>
            <p:cNvPr id="3" name="object 3"/>
            <p:cNvSpPr/>
            <p:nvPr/>
          </p:nvSpPr>
          <p:spPr>
            <a:xfrm>
              <a:off x="2470499" y="1359693"/>
              <a:ext cx="4077335" cy="648335"/>
            </a:xfrm>
            <a:custGeom>
              <a:avLst/>
              <a:gdLst/>
              <a:ahLst/>
              <a:cxnLst/>
              <a:rect l="l" t="t" r="r" b="b"/>
              <a:pathLst>
                <a:path w="4077334" h="648335">
                  <a:moveTo>
                    <a:pt x="3968997" y="647999"/>
                  </a:moveTo>
                  <a:lnTo>
                    <a:pt x="108002" y="647999"/>
                  </a:lnTo>
                  <a:lnTo>
                    <a:pt x="65962" y="639512"/>
                  </a:lnTo>
                  <a:lnTo>
                    <a:pt x="31633" y="616366"/>
                  </a:lnTo>
                  <a:lnTo>
                    <a:pt x="8487" y="582037"/>
                  </a:lnTo>
                  <a:lnTo>
                    <a:pt x="0" y="539997"/>
                  </a:lnTo>
                  <a:lnTo>
                    <a:pt x="0" y="108002"/>
                  </a:lnTo>
                  <a:lnTo>
                    <a:pt x="8487" y="65962"/>
                  </a:lnTo>
                  <a:lnTo>
                    <a:pt x="31633" y="31633"/>
                  </a:lnTo>
                  <a:lnTo>
                    <a:pt x="65962" y="8487"/>
                  </a:lnTo>
                  <a:lnTo>
                    <a:pt x="108002" y="0"/>
                  </a:lnTo>
                  <a:lnTo>
                    <a:pt x="3968997" y="0"/>
                  </a:lnTo>
                  <a:lnTo>
                    <a:pt x="4010328" y="8221"/>
                  </a:lnTo>
                  <a:lnTo>
                    <a:pt x="4045366" y="31633"/>
                  </a:lnTo>
                  <a:lnTo>
                    <a:pt x="4068778" y="66671"/>
                  </a:lnTo>
                  <a:lnTo>
                    <a:pt x="4076999" y="108002"/>
                  </a:lnTo>
                  <a:lnTo>
                    <a:pt x="4076999" y="539997"/>
                  </a:lnTo>
                  <a:lnTo>
                    <a:pt x="4068512" y="582037"/>
                  </a:lnTo>
                  <a:lnTo>
                    <a:pt x="4045366" y="616366"/>
                  </a:lnTo>
                  <a:lnTo>
                    <a:pt x="4011036" y="639512"/>
                  </a:lnTo>
                  <a:lnTo>
                    <a:pt x="3968997" y="6479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70499" y="1359693"/>
              <a:ext cx="4077335" cy="648335"/>
            </a:xfrm>
            <a:custGeom>
              <a:avLst/>
              <a:gdLst/>
              <a:ahLst/>
              <a:cxnLst/>
              <a:rect l="l" t="t" r="r" b="b"/>
              <a:pathLst>
                <a:path w="4077334" h="648335">
                  <a:moveTo>
                    <a:pt x="0" y="108002"/>
                  </a:moveTo>
                  <a:lnTo>
                    <a:pt x="8487" y="65962"/>
                  </a:lnTo>
                  <a:lnTo>
                    <a:pt x="31633" y="31633"/>
                  </a:lnTo>
                  <a:lnTo>
                    <a:pt x="65962" y="8487"/>
                  </a:lnTo>
                  <a:lnTo>
                    <a:pt x="108002" y="0"/>
                  </a:lnTo>
                  <a:lnTo>
                    <a:pt x="3968997" y="0"/>
                  </a:lnTo>
                  <a:lnTo>
                    <a:pt x="4010328" y="8221"/>
                  </a:lnTo>
                  <a:lnTo>
                    <a:pt x="4045366" y="31633"/>
                  </a:lnTo>
                  <a:lnTo>
                    <a:pt x="4068778" y="66671"/>
                  </a:lnTo>
                  <a:lnTo>
                    <a:pt x="4076999" y="108002"/>
                  </a:lnTo>
                  <a:lnTo>
                    <a:pt x="4076999" y="539997"/>
                  </a:lnTo>
                  <a:lnTo>
                    <a:pt x="4068512" y="582037"/>
                  </a:lnTo>
                  <a:lnTo>
                    <a:pt x="4045366" y="616366"/>
                  </a:lnTo>
                  <a:lnTo>
                    <a:pt x="4011036" y="639512"/>
                  </a:lnTo>
                  <a:lnTo>
                    <a:pt x="3968997" y="647999"/>
                  </a:lnTo>
                  <a:lnTo>
                    <a:pt x="108002" y="647999"/>
                  </a:lnTo>
                  <a:lnTo>
                    <a:pt x="65962" y="639512"/>
                  </a:lnTo>
                  <a:lnTo>
                    <a:pt x="31633" y="616366"/>
                  </a:lnTo>
                  <a:lnTo>
                    <a:pt x="8487" y="582037"/>
                  </a:lnTo>
                  <a:lnTo>
                    <a:pt x="0" y="539997"/>
                  </a:lnTo>
                  <a:lnTo>
                    <a:pt x="0" y="108002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89580" y="1516561"/>
            <a:ext cx="32385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5" dirty="0">
                <a:solidFill>
                  <a:srgbClr val="F6F6F6"/>
                </a:solidFill>
                <a:latin typeface="Tahoma"/>
                <a:cs typeface="Tahoma"/>
              </a:rPr>
              <a:t>Deep</a:t>
            </a:r>
            <a:r>
              <a:rPr sz="1900" b="1" spc="-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900" b="1" spc="-55" dirty="0">
                <a:solidFill>
                  <a:srgbClr val="F6F6F6"/>
                </a:solidFill>
                <a:latin typeface="Tahoma"/>
                <a:cs typeface="Tahoma"/>
              </a:rPr>
              <a:t>Learning</a:t>
            </a:r>
            <a:r>
              <a:rPr sz="1900" b="1" spc="-6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F6F6F6"/>
                </a:solidFill>
                <a:latin typeface="Tahoma"/>
                <a:cs typeface="Tahoma"/>
              </a:rPr>
              <a:t>Applications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450" y="3295600"/>
            <a:ext cx="2684145" cy="648335"/>
          </a:xfrm>
          <a:custGeom>
            <a:avLst/>
            <a:gdLst/>
            <a:ahLst/>
            <a:cxnLst/>
            <a:rect l="l" t="t" r="r" b="b"/>
            <a:pathLst>
              <a:path w="2684145" h="648335">
                <a:moveTo>
                  <a:pt x="2576097" y="647999"/>
                </a:moveTo>
                <a:lnTo>
                  <a:pt x="108002" y="647999"/>
                </a:lnTo>
                <a:lnTo>
                  <a:pt x="65962" y="639512"/>
                </a:lnTo>
                <a:lnTo>
                  <a:pt x="31633" y="616366"/>
                </a:lnTo>
                <a:lnTo>
                  <a:pt x="8487" y="582036"/>
                </a:lnTo>
                <a:lnTo>
                  <a:pt x="0" y="539997"/>
                </a:lnTo>
                <a:lnTo>
                  <a:pt x="0" y="108002"/>
                </a:lnTo>
                <a:lnTo>
                  <a:pt x="8487" y="65963"/>
                </a:lnTo>
                <a:lnTo>
                  <a:pt x="31633" y="31633"/>
                </a:lnTo>
                <a:lnTo>
                  <a:pt x="65962" y="8487"/>
                </a:lnTo>
                <a:lnTo>
                  <a:pt x="108002" y="0"/>
                </a:lnTo>
                <a:lnTo>
                  <a:pt x="2576097" y="0"/>
                </a:lnTo>
                <a:lnTo>
                  <a:pt x="2617428" y="8221"/>
                </a:lnTo>
                <a:lnTo>
                  <a:pt x="2652466" y="31633"/>
                </a:lnTo>
                <a:lnTo>
                  <a:pt x="2675878" y="66671"/>
                </a:lnTo>
                <a:lnTo>
                  <a:pt x="2684099" y="108002"/>
                </a:lnTo>
                <a:lnTo>
                  <a:pt x="2684099" y="539997"/>
                </a:lnTo>
                <a:lnTo>
                  <a:pt x="2675612" y="582036"/>
                </a:lnTo>
                <a:lnTo>
                  <a:pt x="2652466" y="616366"/>
                </a:lnTo>
                <a:lnTo>
                  <a:pt x="2618137" y="639512"/>
                </a:lnTo>
                <a:lnTo>
                  <a:pt x="2576097" y="6479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4500" y="3346433"/>
            <a:ext cx="25038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272528"/>
                </a:solidFill>
                <a:latin typeface="Tahoma"/>
                <a:cs typeface="Tahoma"/>
              </a:rPr>
              <a:t>Natural</a:t>
            </a:r>
            <a:r>
              <a:rPr sz="1600" b="1" spc="-80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272528"/>
                </a:solidFill>
                <a:latin typeface="Tahoma"/>
                <a:cs typeface="Tahoma"/>
              </a:rPr>
              <a:t>Language </a:t>
            </a:r>
            <a:r>
              <a:rPr sz="1600" b="1" spc="-40" dirty="0">
                <a:solidFill>
                  <a:srgbClr val="272528"/>
                </a:solidFill>
                <a:latin typeface="Tahoma"/>
                <a:cs typeface="Tahoma"/>
              </a:rPr>
              <a:t>Understanding</a:t>
            </a:r>
            <a:r>
              <a:rPr sz="1600" b="1" spc="-55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272528"/>
                </a:solidFill>
                <a:latin typeface="Tahoma"/>
                <a:cs typeface="Tahoma"/>
              </a:rPr>
              <a:t>(NLU)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7700" y="3295600"/>
            <a:ext cx="2433320" cy="648335"/>
          </a:xfrm>
          <a:custGeom>
            <a:avLst/>
            <a:gdLst/>
            <a:ahLst/>
            <a:cxnLst/>
            <a:rect l="l" t="t" r="r" b="b"/>
            <a:pathLst>
              <a:path w="2433320" h="648335">
                <a:moveTo>
                  <a:pt x="2324697" y="647999"/>
                </a:moveTo>
                <a:lnTo>
                  <a:pt x="108002" y="647999"/>
                </a:lnTo>
                <a:lnTo>
                  <a:pt x="65963" y="639512"/>
                </a:lnTo>
                <a:lnTo>
                  <a:pt x="31633" y="616366"/>
                </a:lnTo>
                <a:lnTo>
                  <a:pt x="8487" y="582036"/>
                </a:lnTo>
                <a:lnTo>
                  <a:pt x="0" y="539997"/>
                </a:lnTo>
                <a:lnTo>
                  <a:pt x="0" y="108002"/>
                </a:lnTo>
                <a:lnTo>
                  <a:pt x="8487" y="65963"/>
                </a:lnTo>
                <a:lnTo>
                  <a:pt x="31633" y="31633"/>
                </a:lnTo>
                <a:lnTo>
                  <a:pt x="65963" y="8487"/>
                </a:lnTo>
                <a:lnTo>
                  <a:pt x="108002" y="0"/>
                </a:lnTo>
                <a:lnTo>
                  <a:pt x="2324697" y="0"/>
                </a:lnTo>
                <a:lnTo>
                  <a:pt x="2366028" y="8221"/>
                </a:lnTo>
                <a:lnTo>
                  <a:pt x="2401067" y="31633"/>
                </a:lnTo>
                <a:lnTo>
                  <a:pt x="2424478" y="66671"/>
                </a:lnTo>
                <a:lnTo>
                  <a:pt x="2432699" y="108002"/>
                </a:lnTo>
                <a:lnTo>
                  <a:pt x="2432699" y="539997"/>
                </a:lnTo>
                <a:lnTo>
                  <a:pt x="2424212" y="582036"/>
                </a:lnTo>
                <a:lnTo>
                  <a:pt x="2401066" y="616366"/>
                </a:lnTo>
                <a:lnTo>
                  <a:pt x="2366737" y="639512"/>
                </a:lnTo>
                <a:lnTo>
                  <a:pt x="2324697" y="6479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64410" y="3323169"/>
            <a:ext cx="20866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272528"/>
                </a:solidFill>
                <a:latin typeface="Tahoma"/>
                <a:cs typeface="Tahoma"/>
              </a:rPr>
              <a:t>Natural</a:t>
            </a:r>
            <a:r>
              <a:rPr sz="1600" b="1" spc="-80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272528"/>
                </a:solidFill>
                <a:latin typeface="Tahoma"/>
                <a:cs typeface="Tahoma"/>
              </a:rPr>
              <a:t>Language </a:t>
            </a:r>
            <a:r>
              <a:rPr sz="1600" b="1" spc="-50" dirty="0">
                <a:solidFill>
                  <a:srgbClr val="272528"/>
                </a:solidFill>
                <a:latin typeface="Tahoma"/>
                <a:cs typeface="Tahoma"/>
              </a:rPr>
              <a:t>Generation</a:t>
            </a:r>
            <a:r>
              <a:rPr sz="1600" b="1" spc="-65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600" b="1" spc="-45" dirty="0">
                <a:solidFill>
                  <a:srgbClr val="272528"/>
                </a:solidFill>
                <a:latin typeface="Tahoma"/>
                <a:cs typeface="Tahoma"/>
              </a:rPr>
              <a:t>(NLG)</a:t>
            </a:r>
            <a:endParaRPr sz="1600" dirty="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94712" y="1993406"/>
            <a:ext cx="63500" cy="599440"/>
            <a:chOff x="4494712" y="1993406"/>
            <a:chExt cx="63500" cy="599440"/>
          </a:xfrm>
        </p:grpSpPr>
        <p:sp>
          <p:nvSpPr>
            <p:cNvPr id="11" name="object 11"/>
            <p:cNvSpPr/>
            <p:nvPr/>
          </p:nvSpPr>
          <p:spPr>
            <a:xfrm>
              <a:off x="4508999" y="2007693"/>
              <a:ext cx="19050" cy="542290"/>
            </a:xfrm>
            <a:custGeom>
              <a:avLst/>
              <a:gdLst/>
              <a:ahLst/>
              <a:cxnLst/>
              <a:rect l="l" t="t" r="r" b="b"/>
              <a:pathLst>
                <a:path w="19050" h="542289">
                  <a:moveTo>
                    <a:pt x="0" y="0"/>
                  </a:moveTo>
                  <a:lnTo>
                    <a:pt x="18843" y="541675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0744" y="2532270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8103" y="45974"/>
                  </a:moveTo>
                  <a:lnTo>
                    <a:pt x="0" y="1149"/>
                  </a:lnTo>
                  <a:lnTo>
                    <a:pt x="17098" y="17099"/>
                  </a:lnTo>
                  <a:lnTo>
                    <a:pt x="33048" y="0"/>
                  </a:lnTo>
                  <a:lnTo>
                    <a:pt x="18103" y="45974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0744" y="2532270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7098" y="17099"/>
                  </a:moveTo>
                  <a:lnTo>
                    <a:pt x="0" y="1149"/>
                  </a:lnTo>
                  <a:lnTo>
                    <a:pt x="18103" y="45974"/>
                  </a:lnTo>
                  <a:lnTo>
                    <a:pt x="33048" y="0"/>
                  </a:lnTo>
                  <a:lnTo>
                    <a:pt x="17098" y="17099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701749" y="2637008"/>
            <a:ext cx="5619115" cy="631190"/>
            <a:chOff x="1701749" y="2637008"/>
            <a:chExt cx="5619115" cy="631190"/>
          </a:xfrm>
        </p:grpSpPr>
        <p:sp>
          <p:nvSpPr>
            <p:cNvPr id="15" name="object 15"/>
            <p:cNvSpPr/>
            <p:nvPr/>
          </p:nvSpPr>
          <p:spPr>
            <a:xfrm>
              <a:off x="1728018" y="2647651"/>
              <a:ext cx="5562600" cy="577850"/>
            </a:xfrm>
            <a:custGeom>
              <a:avLst/>
              <a:gdLst/>
              <a:ahLst/>
              <a:cxnLst/>
              <a:rect l="l" t="t" r="r" b="b"/>
              <a:pathLst>
                <a:path w="5562600" h="577850">
                  <a:moveTo>
                    <a:pt x="2780239" y="3644"/>
                  </a:moveTo>
                  <a:lnTo>
                    <a:pt x="5561839" y="3644"/>
                  </a:lnTo>
                </a:path>
                <a:path w="5562600" h="577850">
                  <a:moveTo>
                    <a:pt x="0" y="3644"/>
                  </a:moveTo>
                  <a:lnTo>
                    <a:pt x="2781599" y="3644"/>
                  </a:lnTo>
                </a:path>
                <a:path w="5562600" h="577850">
                  <a:moveTo>
                    <a:pt x="5561981" y="0"/>
                  </a:moveTo>
                  <a:lnTo>
                    <a:pt x="5561981" y="5773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3465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4" y="45427"/>
                  </a:moveTo>
                  <a:lnTo>
                    <a:pt x="0" y="0"/>
                  </a:lnTo>
                  <a:lnTo>
                    <a:pt x="16534" y="16534"/>
                  </a:lnTo>
                  <a:lnTo>
                    <a:pt x="33068" y="0"/>
                  </a:lnTo>
                  <a:lnTo>
                    <a:pt x="16534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73465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4" y="16534"/>
                  </a:moveTo>
                  <a:lnTo>
                    <a:pt x="0" y="0"/>
                  </a:lnTo>
                  <a:lnTo>
                    <a:pt x="16534" y="45427"/>
                  </a:lnTo>
                  <a:lnTo>
                    <a:pt x="33068" y="0"/>
                  </a:lnTo>
                  <a:lnTo>
                    <a:pt x="16534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32571" y="2647651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h="577850">
                  <a:moveTo>
                    <a:pt x="0" y="0"/>
                  </a:moveTo>
                  <a:lnTo>
                    <a:pt x="0" y="5773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6036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45427"/>
                  </a:moveTo>
                  <a:lnTo>
                    <a:pt x="0" y="0"/>
                  </a:lnTo>
                  <a:lnTo>
                    <a:pt x="16534" y="16534"/>
                  </a:lnTo>
                  <a:lnTo>
                    <a:pt x="33068" y="0"/>
                  </a:lnTo>
                  <a:lnTo>
                    <a:pt x="16534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6036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16534"/>
                  </a:moveTo>
                  <a:lnTo>
                    <a:pt x="0" y="0"/>
                  </a:lnTo>
                  <a:lnTo>
                    <a:pt x="16534" y="45427"/>
                  </a:lnTo>
                  <a:lnTo>
                    <a:pt x="33068" y="0"/>
                  </a:lnTo>
                  <a:lnTo>
                    <a:pt x="16534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Categories</a:t>
            </a:r>
            <a:r>
              <a:rPr spc="-185" dirty="0"/>
              <a:t> </a:t>
            </a:r>
            <a:r>
              <a:rPr spc="-10" dirty="0"/>
              <a:t>of</a:t>
            </a:r>
            <a:r>
              <a:rPr spc="-180" dirty="0"/>
              <a:t> </a:t>
            </a:r>
            <a:r>
              <a:rPr spc="-25" dirty="0"/>
              <a:t>NLP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7325B7-9B07-57D8-2EA7-D6813739C90A}"/>
              </a:ext>
            </a:extLst>
          </p:cNvPr>
          <p:cNvSpPr/>
          <p:nvPr/>
        </p:nvSpPr>
        <p:spPr>
          <a:xfrm>
            <a:off x="4495800" y="1562419"/>
            <a:ext cx="4479012" cy="2482798"/>
          </a:xfrm>
          <a:prstGeom prst="roundRect">
            <a:avLst/>
          </a:prstGeom>
          <a:solidFill>
            <a:srgbClr val="EB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1. </a:t>
            </a:r>
            <a:r>
              <a:rPr lang="en-US" sz="1400" b="1" dirty="0">
                <a:solidFill>
                  <a:schemeClr val="tx1"/>
                </a:solidFill>
              </a:rPr>
              <a:t>Basic Understanding of Sentences: </a:t>
            </a:r>
            <a:r>
              <a:rPr lang="en-US" sz="1400" dirty="0">
                <a:solidFill>
                  <a:schemeClr val="tx1"/>
                </a:solidFill>
              </a:rPr>
              <a:t>NLU algorithms read and analyze text to understand what a sentence means, such as identifying the main idea or intent behind it. 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 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2. Complex Understanding of Conversations: </a:t>
            </a:r>
            <a:r>
              <a:rPr lang="en-US" sz="1400" dirty="0">
                <a:solidFill>
                  <a:schemeClr val="tx1"/>
                </a:solidFill>
              </a:rPr>
              <a:t>These algorithms can also interpret more complicated text, like figuring out the meaning and context in a dialogue between two people.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600" y="476884"/>
            <a:ext cx="7806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1.</a:t>
            </a:r>
            <a:r>
              <a:rPr spc="455" dirty="0"/>
              <a:t> </a:t>
            </a:r>
            <a:r>
              <a:rPr spc="-100" dirty="0"/>
              <a:t>Natural</a:t>
            </a:r>
            <a:r>
              <a:rPr spc="-155" dirty="0"/>
              <a:t> </a:t>
            </a:r>
            <a:r>
              <a:rPr spc="-45" dirty="0"/>
              <a:t>Language</a:t>
            </a:r>
            <a:r>
              <a:rPr spc="-160" dirty="0"/>
              <a:t> </a:t>
            </a:r>
            <a:r>
              <a:rPr spc="-45" dirty="0"/>
              <a:t>Understanding</a:t>
            </a:r>
            <a:r>
              <a:rPr spc="-160" dirty="0"/>
              <a:t> </a:t>
            </a:r>
            <a:r>
              <a:rPr spc="-10" dirty="0"/>
              <a:t>(NLU)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E96499-84D4-23E2-A66F-247E7C04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" y="1657349"/>
            <a:ext cx="4082143" cy="23878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771" y="1001316"/>
            <a:ext cx="8054340" cy="3663950"/>
            <a:chOff x="545771" y="1001316"/>
            <a:chExt cx="8054340" cy="3663950"/>
          </a:xfrm>
        </p:grpSpPr>
        <p:sp>
          <p:nvSpPr>
            <p:cNvPr id="3" name="object 3"/>
            <p:cNvSpPr/>
            <p:nvPr/>
          </p:nvSpPr>
          <p:spPr>
            <a:xfrm>
              <a:off x="550533" y="1006078"/>
              <a:ext cx="8044815" cy="3654425"/>
            </a:xfrm>
            <a:custGeom>
              <a:avLst/>
              <a:gdLst/>
              <a:ahLst/>
              <a:cxnLst/>
              <a:rect l="l" t="t" r="r" b="b"/>
              <a:pathLst>
                <a:path w="8044815" h="3654425">
                  <a:moveTo>
                    <a:pt x="0" y="189313"/>
                  </a:moveTo>
                  <a:lnTo>
                    <a:pt x="6762" y="138986"/>
                  </a:lnTo>
                  <a:lnTo>
                    <a:pt x="25846" y="93763"/>
                  </a:lnTo>
                  <a:lnTo>
                    <a:pt x="55448" y="55448"/>
                  </a:lnTo>
                  <a:lnTo>
                    <a:pt x="93763" y="25846"/>
                  </a:lnTo>
                  <a:lnTo>
                    <a:pt x="138986" y="6762"/>
                  </a:lnTo>
                  <a:lnTo>
                    <a:pt x="189313" y="0"/>
                  </a:lnTo>
                  <a:lnTo>
                    <a:pt x="7855336" y="0"/>
                  </a:lnTo>
                  <a:lnTo>
                    <a:pt x="7927783" y="14410"/>
                  </a:lnTo>
                  <a:lnTo>
                    <a:pt x="7989201" y="55448"/>
                  </a:lnTo>
                  <a:lnTo>
                    <a:pt x="8030239" y="116866"/>
                  </a:lnTo>
                  <a:lnTo>
                    <a:pt x="8044649" y="189313"/>
                  </a:lnTo>
                  <a:lnTo>
                    <a:pt x="8044649" y="3464686"/>
                  </a:lnTo>
                  <a:lnTo>
                    <a:pt x="8037887" y="3515013"/>
                  </a:lnTo>
                  <a:lnTo>
                    <a:pt x="8018802" y="3560236"/>
                  </a:lnTo>
                  <a:lnTo>
                    <a:pt x="7989201" y="3598551"/>
                  </a:lnTo>
                  <a:lnTo>
                    <a:pt x="7950886" y="3628153"/>
                  </a:lnTo>
                  <a:lnTo>
                    <a:pt x="7905663" y="3647237"/>
                  </a:lnTo>
                  <a:lnTo>
                    <a:pt x="7855336" y="3653999"/>
                  </a:lnTo>
                  <a:lnTo>
                    <a:pt x="189313" y="3653999"/>
                  </a:lnTo>
                  <a:lnTo>
                    <a:pt x="138986" y="3647237"/>
                  </a:lnTo>
                  <a:lnTo>
                    <a:pt x="93763" y="3628153"/>
                  </a:lnTo>
                  <a:lnTo>
                    <a:pt x="55448" y="3598551"/>
                  </a:lnTo>
                  <a:lnTo>
                    <a:pt x="25846" y="3560236"/>
                  </a:lnTo>
                  <a:lnTo>
                    <a:pt x="6762" y="3515013"/>
                  </a:lnTo>
                  <a:lnTo>
                    <a:pt x="0" y="3464686"/>
                  </a:lnTo>
                  <a:lnTo>
                    <a:pt x="0" y="189313"/>
                  </a:lnTo>
                  <a:close/>
                </a:path>
              </a:pathLst>
            </a:custGeom>
            <a:ln w="9524">
              <a:solidFill>
                <a:srgbClr val="9639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28856" y="1746200"/>
              <a:ext cx="3955415" cy="836294"/>
            </a:xfrm>
            <a:custGeom>
              <a:avLst/>
              <a:gdLst/>
              <a:ahLst/>
              <a:cxnLst/>
              <a:rect l="l" t="t" r="r" b="b"/>
              <a:pathLst>
                <a:path w="3955415" h="836294">
                  <a:moveTo>
                    <a:pt x="3815596" y="835799"/>
                  </a:moveTo>
                  <a:lnTo>
                    <a:pt x="139302" y="835799"/>
                  </a:lnTo>
                  <a:lnTo>
                    <a:pt x="95272" y="828698"/>
                  </a:lnTo>
                  <a:lnTo>
                    <a:pt x="57032" y="808922"/>
                  </a:lnTo>
                  <a:lnTo>
                    <a:pt x="26877" y="778767"/>
                  </a:lnTo>
                  <a:lnTo>
                    <a:pt x="7101" y="740527"/>
                  </a:lnTo>
                  <a:lnTo>
                    <a:pt x="0" y="696497"/>
                  </a:lnTo>
                  <a:lnTo>
                    <a:pt x="0" y="139302"/>
                  </a:lnTo>
                  <a:lnTo>
                    <a:pt x="7101" y="95272"/>
                  </a:lnTo>
                  <a:lnTo>
                    <a:pt x="26877" y="57032"/>
                  </a:lnTo>
                  <a:lnTo>
                    <a:pt x="57032" y="26877"/>
                  </a:lnTo>
                  <a:lnTo>
                    <a:pt x="95272" y="7101"/>
                  </a:lnTo>
                  <a:lnTo>
                    <a:pt x="139302" y="0"/>
                  </a:lnTo>
                  <a:lnTo>
                    <a:pt x="3815596" y="0"/>
                  </a:lnTo>
                  <a:lnTo>
                    <a:pt x="3868906" y="10603"/>
                  </a:lnTo>
                  <a:lnTo>
                    <a:pt x="3914099" y="40800"/>
                  </a:lnTo>
                  <a:lnTo>
                    <a:pt x="3944296" y="85993"/>
                  </a:lnTo>
                  <a:lnTo>
                    <a:pt x="3954899" y="139302"/>
                  </a:lnTo>
                  <a:lnTo>
                    <a:pt x="3954899" y="696497"/>
                  </a:lnTo>
                  <a:lnTo>
                    <a:pt x="3947798" y="740527"/>
                  </a:lnTo>
                  <a:lnTo>
                    <a:pt x="3928022" y="778767"/>
                  </a:lnTo>
                  <a:lnTo>
                    <a:pt x="3897867" y="808922"/>
                  </a:lnTo>
                  <a:lnTo>
                    <a:pt x="3859627" y="828698"/>
                  </a:lnTo>
                  <a:lnTo>
                    <a:pt x="3815596" y="83579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600" y="476884"/>
            <a:ext cx="70967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1.</a:t>
            </a:r>
            <a:r>
              <a:rPr spc="450" dirty="0"/>
              <a:t> </a:t>
            </a:r>
            <a:r>
              <a:rPr spc="-100" dirty="0"/>
              <a:t>Natural</a:t>
            </a:r>
            <a:r>
              <a:rPr spc="-165" dirty="0"/>
              <a:t> </a:t>
            </a:r>
            <a:r>
              <a:rPr spc="-45" dirty="0"/>
              <a:t>Language</a:t>
            </a:r>
            <a:r>
              <a:rPr spc="-160" dirty="0"/>
              <a:t> </a:t>
            </a:r>
            <a:r>
              <a:rPr spc="-55" dirty="0"/>
              <a:t>Generation</a:t>
            </a:r>
            <a:r>
              <a:rPr spc="-165" dirty="0"/>
              <a:t> </a:t>
            </a:r>
            <a:r>
              <a:rPr spc="-30" dirty="0"/>
              <a:t>(NLG)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545465">
              <a:lnSpc>
                <a:spcPct val="100000"/>
              </a:lnSpc>
              <a:spcBef>
                <a:spcPts val="100"/>
              </a:spcBef>
            </a:pPr>
            <a:r>
              <a:rPr b="0" spc="-55" dirty="0">
                <a:solidFill>
                  <a:srgbClr val="272528"/>
                </a:solidFill>
                <a:latin typeface="Verdana"/>
                <a:cs typeface="Verdana"/>
              </a:rPr>
              <a:t>Ability</a:t>
            </a:r>
            <a:r>
              <a:rPr b="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b="0" dirty="0">
                <a:solidFill>
                  <a:srgbClr val="272528"/>
                </a:solidFill>
                <a:latin typeface="Verdana"/>
                <a:cs typeface="Verdana"/>
              </a:rPr>
              <a:t>of</a:t>
            </a:r>
            <a:r>
              <a:rPr b="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b="0" spc="-70" dirty="0">
                <a:solidFill>
                  <a:srgbClr val="272528"/>
                </a:solidFill>
                <a:latin typeface="Verdana"/>
                <a:cs typeface="Verdana"/>
              </a:rPr>
              <a:t>a</a:t>
            </a:r>
            <a:r>
              <a:rPr b="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b="0" spc="-65" dirty="0">
                <a:solidFill>
                  <a:srgbClr val="272528"/>
                </a:solidFill>
                <a:latin typeface="Verdana"/>
                <a:cs typeface="Verdana"/>
              </a:rPr>
              <a:t>machine</a:t>
            </a:r>
            <a:r>
              <a:rPr b="0" spc="-9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b="0" spc="-35" dirty="0">
                <a:solidFill>
                  <a:srgbClr val="272528"/>
                </a:solidFill>
                <a:latin typeface="Verdana"/>
                <a:cs typeface="Verdana"/>
              </a:rPr>
              <a:t>to</a:t>
            </a:r>
            <a:r>
              <a:rPr b="0" spc="-70" dirty="0">
                <a:solidFill>
                  <a:srgbClr val="272528"/>
                </a:solidFill>
                <a:latin typeface="Verdana"/>
                <a:cs typeface="Verdana"/>
              </a:rPr>
              <a:t> </a:t>
            </a:r>
            <a:r>
              <a:rPr spc="-35" dirty="0"/>
              <a:t>generate</a:t>
            </a:r>
            <a:r>
              <a:rPr spc="-75" dirty="0"/>
              <a:t> </a:t>
            </a:r>
            <a:r>
              <a:rPr spc="-10" dirty="0"/>
              <a:t>unique </a:t>
            </a:r>
            <a:r>
              <a:rPr spc="-50" dirty="0"/>
              <a:t>human-li</a:t>
            </a:r>
            <a:r>
              <a:rPr lang="en-IN" spc="-50" dirty="0"/>
              <a:t>k</a:t>
            </a:r>
            <a:r>
              <a:rPr spc="-50" dirty="0"/>
              <a:t>e</a:t>
            </a:r>
            <a:r>
              <a:rPr spc="-70" dirty="0"/>
              <a:t> </a:t>
            </a:r>
            <a:r>
              <a:rPr spc="-45" dirty="0"/>
              <a:t>text</a:t>
            </a:r>
            <a:r>
              <a:rPr spc="-70" dirty="0"/>
              <a:t> </a:t>
            </a:r>
            <a:r>
              <a:rPr spc="-35" dirty="0"/>
              <a:t>or</a:t>
            </a:r>
            <a:r>
              <a:rPr spc="-70" dirty="0"/>
              <a:t> </a:t>
            </a:r>
            <a:r>
              <a:rPr spc="-10" dirty="0"/>
              <a:t>speech.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sz="1400" b="0" spc="-60" dirty="0">
                <a:solidFill>
                  <a:srgbClr val="F6F6F6"/>
                </a:solidFill>
                <a:latin typeface="Verdana"/>
                <a:cs typeface="Verdana"/>
              </a:rPr>
              <a:t>For</a:t>
            </a:r>
            <a:r>
              <a:rPr sz="1400" b="0" spc="-7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400" b="0" spc="-75" dirty="0">
                <a:solidFill>
                  <a:srgbClr val="F6F6F6"/>
                </a:solidFill>
                <a:latin typeface="Verdana"/>
                <a:cs typeface="Verdana"/>
              </a:rPr>
              <a:t>example</a:t>
            </a:r>
            <a:r>
              <a:rPr sz="1400" b="0" spc="-65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400" b="0" spc="-305" dirty="0">
                <a:solidFill>
                  <a:srgbClr val="F6F6F6"/>
                </a:solidFill>
                <a:latin typeface="Verdana"/>
                <a:cs typeface="Verdana"/>
              </a:rPr>
              <a:t>: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2975" y="2912250"/>
            <a:ext cx="667499" cy="6675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95188" y="3645688"/>
            <a:ext cx="768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6F6F6"/>
                </a:solidFill>
                <a:latin typeface="Verdana"/>
                <a:cs typeface="Verdana"/>
              </a:rPr>
              <a:t>chatbots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7BC600-5722-346D-E96A-9A8B8DC81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9" y="1200150"/>
            <a:ext cx="3366792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Applications</a:t>
            </a:r>
            <a:r>
              <a:rPr spc="-175" dirty="0"/>
              <a:t> </a:t>
            </a:r>
            <a:r>
              <a:rPr spc="-10" dirty="0"/>
              <a:t>of</a:t>
            </a:r>
            <a:r>
              <a:rPr spc="-165" dirty="0"/>
              <a:t> </a:t>
            </a:r>
            <a:r>
              <a:rPr spc="-25" dirty="0"/>
              <a:t>NLP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6684" y="950522"/>
            <a:ext cx="1824355" cy="3208020"/>
            <a:chOff x="3656684" y="950522"/>
            <a:chExt cx="1824355" cy="3208020"/>
          </a:xfrm>
        </p:grpSpPr>
        <p:sp>
          <p:nvSpPr>
            <p:cNvPr id="4" name="object 4"/>
            <p:cNvSpPr/>
            <p:nvPr/>
          </p:nvSpPr>
          <p:spPr>
            <a:xfrm>
              <a:off x="4534094" y="1419094"/>
              <a:ext cx="21590" cy="2720340"/>
            </a:xfrm>
            <a:custGeom>
              <a:avLst/>
              <a:gdLst/>
              <a:ahLst/>
              <a:cxnLst/>
              <a:rect l="l" t="t" r="r" b="b"/>
              <a:pathLst>
                <a:path w="21589" h="2720340">
                  <a:moveTo>
                    <a:pt x="21080" y="2720005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1886" y="1274699"/>
              <a:ext cx="163444" cy="1634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69384" y="9632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1727598" y="427199"/>
                  </a:move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9384" y="9632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5650" y="1025946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7375" y="1608475"/>
            <a:ext cx="2411095" cy="268605"/>
          </a:xfrm>
          <a:custGeom>
            <a:avLst/>
            <a:gdLst/>
            <a:ahLst/>
            <a:cxnLst/>
            <a:rect l="l" t="t" r="r" b="b"/>
            <a:pathLst>
              <a:path w="2411095" h="268605">
                <a:moveTo>
                  <a:pt x="2365799" y="268199"/>
                </a:moveTo>
                <a:lnTo>
                  <a:pt x="44700" y="268199"/>
                </a:lnTo>
                <a:lnTo>
                  <a:pt x="27301" y="264687"/>
                </a:lnTo>
                <a:lnTo>
                  <a:pt x="13092" y="255107"/>
                </a:lnTo>
                <a:lnTo>
                  <a:pt x="3512" y="240898"/>
                </a:lnTo>
                <a:lnTo>
                  <a:pt x="0" y="223499"/>
                </a:lnTo>
                <a:lnTo>
                  <a:pt x="0" y="44700"/>
                </a:lnTo>
                <a:lnTo>
                  <a:pt x="3512" y="27301"/>
                </a:lnTo>
                <a:lnTo>
                  <a:pt x="13092" y="13092"/>
                </a:lnTo>
                <a:lnTo>
                  <a:pt x="27301" y="3512"/>
                </a:lnTo>
                <a:lnTo>
                  <a:pt x="44700" y="0"/>
                </a:lnTo>
                <a:lnTo>
                  <a:pt x="2365799" y="0"/>
                </a:lnTo>
                <a:lnTo>
                  <a:pt x="2402989" y="19900"/>
                </a:lnTo>
                <a:lnTo>
                  <a:pt x="2410499" y="44700"/>
                </a:lnTo>
                <a:lnTo>
                  <a:pt x="2410499" y="223499"/>
                </a:lnTo>
                <a:lnTo>
                  <a:pt x="2406987" y="240898"/>
                </a:lnTo>
                <a:lnTo>
                  <a:pt x="2397407" y="255107"/>
                </a:lnTo>
                <a:lnTo>
                  <a:pt x="2383198" y="264687"/>
                </a:lnTo>
                <a:lnTo>
                  <a:pt x="2365799" y="2681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77485" y="1631346"/>
            <a:ext cx="2207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Verdana"/>
                <a:cs typeface="Verdana"/>
              </a:rPr>
              <a:t>Text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based</a:t>
            </a:r>
            <a:r>
              <a:rPr sz="1200" spc="-55" dirty="0">
                <a:latin typeface="Verdana"/>
                <a:cs typeface="Verdana"/>
              </a:rPr>
              <a:t> generative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10" dirty="0">
                <a:latin typeface="Verdana"/>
                <a:cs typeface="Verdana"/>
              </a:rPr>
              <a:t>AI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tools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48184" y="1706155"/>
            <a:ext cx="3073400" cy="733425"/>
            <a:chOff x="4548184" y="1706155"/>
            <a:chExt cx="3073400" cy="733425"/>
          </a:xfrm>
        </p:grpSpPr>
        <p:sp>
          <p:nvSpPr>
            <p:cNvPr id="12" name="object 12"/>
            <p:cNvSpPr/>
            <p:nvPr/>
          </p:nvSpPr>
          <p:spPr>
            <a:xfrm>
              <a:off x="4557709" y="1747018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5884" y="1706155"/>
              <a:ext cx="81724" cy="817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88243" y="217090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65889" y="2193774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Verdana"/>
                <a:cs typeface="Verdana"/>
              </a:rPr>
              <a:t>Virtual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Assistants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59058" y="2268593"/>
            <a:ext cx="3062605" cy="741045"/>
            <a:chOff x="4559058" y="2268593"/>
            <a:chExt cx="3062605" cy="741045"/>
          </a:xfrm>
        </p:grpSpPr>
        <p:sp>
          <p:nvSpPr>
            <p:cNvPr id="17" name="object 17"/>
            <p:cNvSpPr/>
            <p:nvPr/>
          </p:nvSpPr>
          <p:spPr>
            <a:xfrm>
              <a:off x="4568583" y="230945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758" y="2268593"/>
              <a:ext cx="81724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88242" y="2740852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07008" y="2763724"/>
            <a:ext cx="1393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Verdana"/>
                <a:cs typeface="Verdana"/>
              </a:rPr>
              <a:t>Sentiment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Analysis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59058" y="2838543"/>
            <a:ext cx="3062605" cy="734060"/>
            <a:chOff x="4559058" y="2838543"/>
            <a:chExt cx="3062605" cy="734060"/>
          </a:xfrm>
        </p:grpSpPr>
        <p:sp>
          <p:nvSpPr>
            <p:cNvPr id="22" name="object 22"/>
            <p:cNvSpPr/>
            <p:nvPr/>
          </p:nvSpPr>
          <p:spPr>
            <a:xfrm>
              <a:off x="4568583" y="28794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58" y="2838543"/>
              <a:ext cx="81724" cy="81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188242" y="330395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8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52975" y="3326824"/>
            <a:ext cx="1903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Verdana"/>
                <a:cs typeface="Verdana"/>
              </a:rPr>
              <a:t>Content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Recommendation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50524" y="2417780"/>
            <a:ext cx="3058160" cy="1066165"/>
            <a:chOff x="2150524" y="2417780"/>
            <a:chExt cx="3058160" cy="1066165"/>
          </a:xfrm>
        </p:grpSpPr>
        <p:sp>
          <p:nvSpPr>
            <p:cNvPr id="27" name="object 27"/>
            <p:cNvSpPr/>
            <p:nvPr/>
          </p:nvSpPr>
          <p:spPr>
            <a:xfrm>
              <a:off x="4568583" y="34425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58" y="3401643"/>
              <a:ext cx="81724" cy="817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50524" y="2417780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08678" y="2440652"/>
            <a:ext cx="148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Verdana"/>
                <a:cs typeface="Verdana"/>
              </a:rPr>
              <a:t>Translation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Services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50524" y="2527382"/>
            <a:ext cx="2420620" cy="781050"/>
            <a:chOff x="2150524" y="2527382"/>
            <a:chExt cx="2420620" cy="781050"/>
          </a:xfrm>
        </p:grpSpPr>
        <p:sp>
          <p:nvSpPr>
            <p:cNvPr id="32" name="object 32"/>
            <p:cNvSpPr/>
            <p:nvPr/>
          </p:nvSpPr>
          <p:spPr>
            <a:xfrm>
              <a:off x="4001455" y="2568244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2527382"/>
              <a:ext cx="81724" cy="817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50524" y="3039743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04167" y="3062614"/>
            <a:ext cx="890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Verdana"/>
                <a:cs typeface="Verdana"/>
              </a:rPr>
              <a:t>Email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Filters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50524" y="3149345"/>
            <a:ext cx="2420620" cy="781050"/>
            <a:chOff x="2150524" y="3149345"/>
            <a:chExt cx="2420620" cy="781050"/>
          </a:xfrm>
        </p:grpSpPr>
        <p:sp>
          <p:nvSpPr>
            <p:cNvPr id="37" name="object 37"/>
            <p:cNvSpPr/>
            <p:nvPr/>
          </p:nvSpPr>
          <p:spPr>
            <a:xfrm>
              <a:off x="4001455" y="3190207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3149345"/>
              <a:ext cx="81724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150524" y="366170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8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367776" y="3684577"/>
            <a:ext cx="136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Verdana"/>
                <a:cs typeface="Verdana"/>
              </a:rPr>
              <a:t>Resume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Screening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50524" y="1868355"/>
            <a:ext cx="2420620" cy="1985010"/>
            <a:chOff x="2150524" y="1868355"/>
            <a:chExt cx="2420620" cy="1985010"/>
          </a:xfrm>
        </p:grpSpPr>
        <p:sp>
          <p:nvSpPr>
            <p:cNvPr id="42" name="object 42"/>
            <p:cNvSpPr/>
            <p:nvPr/>
          </p:nvSpPr>
          <p:spPr>
            <a:xfrm>
              <a:off x="4001455" y="3812170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3771307"/>
              <a:ext cx="81724" cy="817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50524" y="186835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81750" y="1891227"/>
            <a:ext cx="1135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Verdana"/>
                <a:cs typeface="Verdana"/>
              </a:rPr>
              <a:t>Search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Engines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929256" y="1977957"/>
            <a:ext cx="3670300" cy="2277110"/>
            <a:chOff x="3929256" y="1977957"/>
            <a:chExt cx="3670300" cy="2277110"/>
          </a:xfrm>
        </p:grpSpPr>
        <p:sp>
          <p:nvSpPr>
            <p:cNvPr id="47" name="object 47"/>
            <p:cNvSpPr/>
            <p:nvPr/>
          </p:nvSpPr>
          <p:spPr>
            <a:xfrm>
              <a:off x="4001455" y="2018819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1977957"/>
              <a:ext cx="81724" cy="817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66117" y="3986399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90814" y="4009271"/>
            <a:ext cx="199456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1200" spc="-10" dirty="0">
                <a:latin typeface="Verdana"/>
                <a:cs typeface="Verdana"/>
              </a:rPr>
              <a:t>Content </a:t>
            </a:r>
            <a:r>
              <a:rPr lang="en-IN" sz="1200" spc="-30" dirty="0">
                <a:latin typeface="Verdana"/>
                <a:cs typeface="Verdana"/>
              </a:rPr>
              <a:t>Summarization</a:t>
            </a:r>
            <a:endParaRPr lang="en-IN" sz="1200" dirty="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546458" y="4084090"/>
            <a:ext cx="640080" cy="81915"/>
            <a:chOff x="4546458" y="4084090"/>
            <a:chExt cx="640080" cy="81915"/>
          </a:xfrm>
        </p:grpSpPr>
        <p:sp>
          <p:nvSpPr>
            <p:cNvPr id="52" name="object 52"/>
            <p:cNvSpPr/>
            <p:nvPr/>
          </p:nvSpPr>
          <p:spPr>
            <a:xfrm>
              <a:off x="4546458" y="4124952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4633" y="4084090"/>
              <a:ext cx="81724" cy="81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pc="-340" dirty="0"/>
              <a:t>1.</a:t>
            </a:r>
            <a:r>
              <a:rPr dirty="0"/>
              <a:t>	</a:t>
            </a:r>
            <a:r>
              <a:rPr spc="-75" dirty="0"/>
              <a:t>Text</a:t>
            </a:r>
            <a:r>
              <a:rPr spc="-185" dirty="0"/>
              <a:t> </a:t>
            </a:r>
            <a:r>
              <a:rPr dirty="0"/>
              <a:t>Based</a:t>
            </a:r>
            <a:r>
              <a:rPr spc="-180" dirty="0"/>
              <a:t> </a:t>
            </a:r>
            <a:r>
              <a:rPr spc="-50" dirty="0"/>
              <a:t>Generative</a:t>
            </a:r>
            <a:r>
              <a:rPr spc="-180" dirty="0"/>
              <a:t> </a:t>
            </a:r>
            <a:r>
              <a:rPr spc="-220" dirty="0"/>
              <a:t>AI</a:t>
            </a:r>
            <a:r>
              <a:rPr spc="-180" dirty="0"/>
              <a:t> </a:t>
            </a:r>
            <a:r>
              <a:rPr spc="-10" dirty="0"/>
              <a:t>tools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38" y="305131"/>
                </a:moveTo>
                <a:lnTo>
                  <a:pt x="50856" y="305131"/>
                </a:lnTo>
                <a:lnTo>
                  <a:pt x="31060" y="301134"/>
                </a:lnTo>
                <a:lnTo>
                  <a:pt x="14895" y="290235"/>
                </a:lnTo>
                <a:lnTo>
                  <a:pt x="3996" y="274070"/>
                </a:lnTo>
                <a:lnTo>
                  <a:pt x="0" y="254274"/>
                </a:lnTo>
                <a:lnTo>
                  <a:pt x="0" y="50856"/>
                </a:lnTo>
                <a:lnTo>
                  <a:pt x="3996" y="31060"/>
                </a:lnTo>
                <a:lnTo>
                  <a:pt x="14895" y="14895"/>
                </a:lnTo>
                <a:lnTo>
                  <a:pt x="31060" y="3996"/>
                </a:lnTo>
                <a:lnTo>
                  <a:pt x="50856" y="0"/>
                </a:lnTo>
                <a:lnTo>
                  <a:pt x="967338" y="0"/>
                </a:lnTo>
                <a:lnTo>
                  <a:pt x="1003299" y="14895"/>
                </a:lnTo>
                <a:lnTo>
                  <a:pt x="1018195" y="50856"/>
                </a:lnTo>
                <a:lnTo>
                  <a:pt x="1018195" y="254274"/>
                </a:lnTo>
                <a:lnTo>
                  <a:pt x="1014198" y="274070"/>
                </a:lnTo>
                <a:lnTo>
                  <a:pt x="1003299" y="290235"/>
                </a:lnTo>
                <a:lnTo>
                  <a:pt x="987134" y="301134"/>
                </a:lnTo>
                <a:lnTo>
                  <a:pt x="967338" y="305131"/>
                </a:lnTo>
                <a:close/>
              </a:path>
            </a:pathLst>
          </a:custGeom>
          <a:solidFill>
            <a:srgbClr val="9639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1442" y="2093080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AFFFF"/>
                </a:solidFill>
                <a:latin typeface="Verdana"/>
                <a:cs typeface="Verdana"/>
              </a:rPr>
              <a:t>Text</a:t>
            </a:r>
            <a:r>
              <a:rPr sz="800" spc="-35" dirty="0">
                <a:solidFill>
                  <a:srgbClr val="FA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AFFFF"/>
                </a:solidFill>
                <a:latin typeface="Verdana"/>
                <a:cs typeface="Verdana"/>
              </a:rPr>
              <a:t>based</a:t>
            </a:r>
            <a:r>
              <a:rPr sz="800" spc="-35" dirty="0">
                <a:solidFill>
                  <a:srgbClr val="FAFFFF"/>
                </a:solidFill>
                <a:latin typeface="Verdana"/>
                <a:cs typeface="Verdana"/>
              </a:rPr>
              <a:t> Gen </a:t>
            </a:r>
            <a:r>
              <a:rPr sz="800" spc="-75" dirty="0">
                <a:solidFill>
                  <a:srgbClr val="FAFFFF"/>
                </a:solidFill>
                <a:latin typeface="Verdana"/>
                <a:cs typeface="Verdana"/>
              </a:rPr>
              <a:t>AI</a:t>
            </a:r>
            <a:r>
              <a:rPr sz="800" spc="-60" dirty="0">
                <a:solidFill>
                  <a:srgbClr val="FA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tools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2385" cy="735965"/>
            <a:chOff x="1474992" y="3083566"/>
            <a:chExt cx="1302385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22" y="3540608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293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Search </a:t>
            </a:r>
            <a:r>
              <a:rPr sz="800" spc="-35" dirty="0"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56199" y="1901269"/>
            <a:ext cx="1928495" cy="333375"/>
            <a:chOff x="6256199" y="1901269"/>
            <a:chExt cx="1928495" cy="333375"/>
          </a:xfrm>
        </p:grpSpPr>
        <p:sp>
          <p:nvSpPr>
            <p:cNvPr id="43" name="object 43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524394" y="1916994"/>
            <a:ext cx="1391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Google</a:t>
            </a:r>
            <a:r>
              <a:rPr sz="1700" spc="-12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BARD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87174" y="1901269"/>
            <a:ext cx="1928495" cy="333375"/>
            <a:chOff x="3687174" y="1901269"/>
            <a:chExt cx="1928495" cy="333375"/>
          </a:xfrm>
        </p:grpSpPr>
        <p:sp>
          <p:nvSpPr>
            <p:cNvPr id="50" name="object 50"/>
            <p:cNvSpPr/>
            <p:nvPr/>
          </p:nvSpPr>
          <p:spPr>
            <a:xfrm>
              <a:off x="3699874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99874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178217" y="1916994"/>
            <a:ext cx="946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6F6F6"/>
                </a:solidFill>
                <a:latin typeface="Verdana"/>
                <a:cs typeface="Verdana"/>
              </a:rPr>
              <a:t>ChatGPT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FF11BD-E55C-F077-4C1B-34AFDA307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58" y="2479162"/>
            <a:ext cx="2839662" cy="1599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3260B8C-69DF-F020-FF08-FD992E14A2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36" y="2442861"/>
            <a:ext cx="2692002" cy="16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2.</a:t>
            </a:r>
            <a:r>
              <a:rPr spc="-285" dirty="0"/>
              <a:t> </a:t>
            </a:r>
            <a:r>
              <a:rPr spc="-10" dirty="0"/>
              <a:t>Search</a:t>
            </a:r>
            <a:r>
              <a:rPr spc="-180" dirty="0"/>
              <a:t> </a:t>
            </a:r>
            <a:r>
              <a:rPr spc="-10" dirty="0"/>
              <a:t>Engines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solidFill>
                  <a:srgbClr val="F6F6F6"/>
                </a:solidFill>
                <a:latin typeface="Verdana"/>
                <a:cs typeface="Verdana"/>
              </a:rPr>
              <a:t>NLP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1445" y="2093079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Text</a:t>
            </a:r>
            <a:r>
              <a:rPr sz="800" spc="-3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based</a:t>
            </a:r>
            <a:r>
              <a:rPr sz="800" spc="-35" dirty="0">
                <a:latin typeface="Verdana"/>
                <a:cs typeface="Verdana"/>
              </a:rPr>
              <a:t> Gen </a:t>
            </a:r>
            <a:r>
              <a:rPr sz="800" spc="-75" dirty="0">
                <a:latin typeface="Verdana"/>
                <a:cs typeface="Verdana"/>
              </a:rPr>
              <a:t>AI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tools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Verdana"/>
                <a:cs typeface="Verdana"/>
              </a:rPr>
              <a:t>Virtual</a:t>
            </a:r>
            <a:r>
              <a:rPr sz="800" spc="-10" dirty="0">
                <a:latin typeface="Verdana"/>
                <a:cs typeface="Verdana"/>
              </a:rPr>
              <a:t> Assistants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spc="-45" dirty="0">
                <a:latin typeface="Verdana"/>
                <a:cs typeface="Verdana"/>
              </a:rPr>
              <a:t>Sentiment </a:t>
            </a:r>
            <a:r>
              <a:rPr sz="800" spc="-10" dirty="0">
                <a:latin typeface="Verdana"/>
                <a:cs typeface="Verdana"/>
              </a:rPr>
              <a:t>Analysis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Content </a:t>
            </a:r>
            <a:r>
              <a:rPr sz="800" spc="-40" dirty="0">
                <a:latin typeface="Verdana"/>
                <a:cs typeface="Verdana"/>
              </a:rPr>
              <a:t>Recommendation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Verdana"/>
                <a:cs typeface="Verdana"/>
              </a:rPr>
              <a:t>Translation </a:t>
            </a:r>
            <a:r>
              <a:rPr sz="800" spc="-10" dirty="0"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Email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Filters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Verdana"/>
                <a:cs typeface="Verdana"/>
              </a:rPr>
              <a:t>Resume </a:t>
            </a:r>
            <a:r>
              <a:rPr sz="800" spc="-35" dirty="0">
                <a:latin typeface="Verdana"/>
                <a:cs typeface="Verdana"/>
              </a:rPr>
              <a:t>Screening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AFFFF"/>
                </a:solidFill>
                <a:latin typeface="Verdana"/>
                <a:cs typeface="Verdana"/>
              </a:rPr>
              <a:t>Search </a:t>
            </a:r>
            <a:r>
              <a:rPr sz="800" spc="-35" dirty="0">
                <a:solidFill>
                  <a:srgbClr val="FAFFFF"/>
                </a:solidFill>
                <a:latin typeface="Verdana"/>
                <a:cs typeface="Verdana"/>
              </a:rPr>
              <a:t>Engines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lang="en-IN" sz="800" spc="-10" dirty="0">
                <a:latin typeface="Verdana"/>
                <a:cs typeface="Verdana"/>
              </a:rPr>
              <a:t>Content </a:t>
            </a:r>
            <a:r>
              <a:rPr lang="en-IN" sz="800" spc="-30" dirty="0">
                <a:latin typeface="Verdana"/>
                <a:cs typeface="Verdana"/>
              </a:rPr>
              <a:t>Summarization</a:t>
            </a:r>
            <a:endParaRPr lang="en-IN" sz="800" dirty="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5716703" y="1682523"/>
            <a:ext cx="1928495" cy="333375"/>
            <a:chOff x="3749524" y="1899920"/>
            <a:chExt cx="1928495" cy="333375"/>
          </a:xfrm>
        </p:grpSpPr>
        <p:sp>
          <p:nvSpPr>
            <p:cNvPr id="50" name="object 50"/>
            <p:cNvSpPr/>
            <p:nvPr/>
          </p:nvSpPr>
          <p:spPr>
            <a:xfrm>
              <a:off x="376222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6222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873230" y="1695223"/>
            <a:ext cx="1615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solidFill>
                  <a:srgbClr val="F6F6F6"/>
                </a:solidFill>
                <a:latin typeface="Verdana"/>
                <a:cs typeface="Verdana"/>
              </a:rPr>
              <a:t>Google</a:t>
            </a:r>
            <a:r>
              <a:rPr sz="1700" spc="-120" dirty="0">
                <a:solidFill>
                  <a:srgbClr val="F6F6F6"/>
                </a:solidFill>
                <a:latin typeface="Verdana"/>
                <a:cs typeface="Verdana"/>
              </a:rPr>
              <a:t> </a:t>
            </a:r>
            <a:r>
              <a:rPr sz="1700" spc="-50" dirty="0">
                <a:solidFill>
                  <a:srgbClr val="F6F6F6"/>
                </a:solidFill>
                <a:latin typeface="Verdana"/>
                <a:cs typeface="Verdana"/>
              </a:rPr>
              <a:t>Chrome</a:t>
            </a:r>
            <a:endParaRPr sz="1700" dirty="0">
              <a:latin typeface="Verdana"/>
              <a:cs typeface="Verdana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837FADD-946D-1EB7-3A96-9F8E067E19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5269" r="2861"/>
          <a:stretch/>
        </p:blipFill>
        <p:spPr>
          <a:xfrm>
            <a:off x="4572000" y="2293344"/>
            <a:ext cx="4039615" cy="212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457</Words>
  <Application>Microsoft Office PowerPoint</Application>
  <PresentationFormat>On-screen Show (16:9)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Tahoma</vt:lpstr>
      <vt:lpstr>Verdana</vt:lpstr>
      <vt:lpstr>Office Theme</vt:lpstr>
      <vt:lpstr>PowerPoint Presentation</vt:lpstr>
      <vt:lpstr>Introduction</vt:lpstr>
      <vt:lpstr>Introduction</vt:lpstr>
      <vt:lpstr>Categories of NLP</vt:lpstr>
      <vt:lpstr>1. Natural Language Understanding (NLU)</vt:lpstr>
      <vt:lpstr>1. Natural Language Generation (NLG)</vt:lpstr>
      <vt:lpstr>Applications of NLP</vt:lpstr>
      <vt:lpstr>1. Text Based Generative AI tools</vt:lpstr>
      <vt:lpstr>2. Search Engines</vt:lpstr>
      <vt:lpstr>3. Virtual Assistants</vt:lpstr>
      <vt:lpstr>4. Translation Services</vt:lpstr>
      <vt:lpstr>5. Sentiment Analysis</vt:lpstr>
      <vt:lpstr>6. Email Filters</vt:lpstr>
      <vt:lpstr>7. Content Recommendation</vt:lpstr>
      <vt:lpstr>8. Resume Screening</vt:lpstr>
      <vt:lpstr>9. Content Categorization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M1 V -1</dc:title>
  <dc:creator>pinak ai</dc:creator>
  <cp:lastModifiedBy>pinak ai</cp:lastModifiedBy>
  <cp:revision>1</cp:revision>
  <dcterms:created xsi:type="dcterms:W3CDTF">2024-12-16T07:39:43Z</dcterms:created>
  <dcterms:modified xsi:type="dcterms:W3CDTF">2024-12-16T19:12:24Z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2024-12-16T00:00:00Z</vt:filetime>
  </property>
  <property fmtid="{D5CDD505-2E9C-101B-9397-08002B2CF9AE}" pid="3" name="Creator">
    <vt:lpwstr>Google</vt:lpwstr>
  </property>
  <property fmtid="{D5CDD505-2E9C-101B-9397-08002B2CF9AE}" pid="4" name="LastSaved">
    <vt:filetime>2024-12-16T00:00:00Z</vt:filetime>
  </property>
</Properties>
</file>